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69.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presentation.xml" ContentType="application/vnd.ms-powerpoint.presentation.macroEnabled.main+xml"/>
  <Override PartName="/ppt/slides/slide22.xml" ContentType="application/vnd.openxmlformats-officedocument.presentationml.slide+xml"/>
  <Override PartName="/ppt/slides/slide51.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88.xml" ContentType="application/vnd.openxmlformats-officedocument.presentationml.slide+xml"/>
  <Override PartName="/ppt/slides/slide211.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s/slide180.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s/slide209.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38.xml" ContentType="application/vnd.openxmlformats-officedocument.presentationml.slide+xml"/>
  <Override PartName="/ppt/slides/slide167.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slides/slide192.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Default Extension="bin" ContentType="application/vnd.ms-office.vbaPro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6"/>
  </p:notesMasterIdLst>
  <p:sldIdLst>
    <p:sldId id="423" r:id="rId2"/>
    <p:sldId id="256" r:id="rId3"/>
    <p:sldId id="426" r:id="rId4"/>
    <p:sldId id="336" r:id="rId5"/>
    <p:sldId id="258" r:id="rId6"/>
    <p:sldId id="260" r:id="rId7"/>
    <p:sldId id="259" r:id="rId8"/>
    <p:sldId id="261" r:id="rId9"/>
    <p:sldId id="263" r:id="rId10"/>
    <p:sldId id="322" r:id="rId11"/>
    <p:sldId id="323" r:id="rId12"/>
    <p:sldId id="467" r:id="rId13"/>
    <p:sldId id="270" r:id="rId14"/>
    <p:sldId id="416" r:id="rId15"/>
    <p:sldId id="264" r:id="rId16"/>
    <p:sldId id="282" r:id="rId17"/>
    <p:sldId id="265" r:id="rId18"/>
    <p:sldId id="407" r:id="rId19"/>
    <p:sldId id="418" r:id="rId20"/>
    <p:sldId id="271" r:id="rId21"/>
    <p:sldId id="272" r:id="rId22"/>
    <p:sldId id="273" r:id="rId23"/>
    <p:sldId id="408" r:id="rId24"/>
    <p:sldId id="420" r:id="rId25"/>
    <p:sldId id="274" r:id="rId26"/>
    <p:sldId id="275" r:id="rId27"/>
    <p:sldId id="276" r:id="rId28"/>
    <p:sldId id="409" r:id="rId29"/>
    <p:sldId id="437" r:id="rId30"/>
    <p:sldId id="421" r:id="rId31"/>
    <p:sldId id="324" r:id="rId32"/>
    <p:sldId id="325" r:id="rId33"/>
    <p:sldId id="280" r:id="rId34"/>
    <p:sldId id="281" r:id="rId35"/>
    <p:sldId id="438" r:id="rId36"/>
    <p:sldId id="422" r:id="rId37"/>
    <p:sldId id="427" r:id="rId38"/>
    <p:sldId id="286" r:id="rId39"/>
    <p:sldId id="287" r:id="rId40"/>
    <p:sldId id="297" r:id="rId41"/>
    <p:sldId id="424" r:id="rId42"/>
    <p:sldId id="326" r:id="rId43"/>
    <p:sldId id="299" r:id="rId44"/>
    <p:sldId id="471" r:id="rId45"/>
    <p:sldId id="425" r:id="rId46"/>
    <p:sldId id="290" r:id="rId47"/>
    <p:sldId id="306" r:id="rId48"/>
    <p:sldId id="302" r:id="rId49"/>
    <p:sldId id="305" r:id="rId50"/>
    <p:sldId id="428" r:id="rId51"/>
    <p:sldId id="429" r:id="rId52"/>
    <p:sldId id="309" r:id="rId53"/>
    <p:sldId id="310" r:id="rId54"/>
    <p:sldId id="311" r:id="rId55"/>
    <p:sldId id="430" r:id="rId56"/>
    <p:sldId id="431" r:id="rId57"/>
    <p:sldId id="312" r:id="rId58"/>
    <p:sldId id="292" r:id="rId59"/>
    <p:sldId id="313" r:id="rId60"/>
    <p:sldId id="314" r:id="rId61"/>
    <p:sldId id="432" r:id="rId62"/>
    <p:sldId id="440" r:id="rId63"/>
    <p:sldId id="433" r:id="rId64"/>
    <p:sldId id="315" r:id="rId65"/>
    <p:sldId id="316" r:id="rId66"/>
    <p:sldId id="475" r:id="rId67"/>
    <p:sldId id="318" r:id="rId68"/>
    <p:sldId id="319" r:id="rId69"/>
    <p:sldId id="439" r:id="rId70"/>
    <p:sldId id="434" r:id="rId71"/>
    <p:sldId id="435" r:id="rId72"/>
    <p:sldId id="327" r:id="rId73"/>
    <p:sldId id="464" r:id="rId74"/>
    <p:sldId id="332" r:id="rId75"/>
    <p:sldId id="441" r:id="rId76"/>
    <p:sldId id="340" r:id="rId77"/>
    <p:sldId id="367" r:id="rId78"/>
    <p:sldId id="342" r:id="rId79"/>
    <p:sldId id="478" r:id="rId80"/>
    <p:sldId id="343" r:id="rId81"/>
    <p:sldId id="344" r:id="rId82"/>
    <p:sldId id="462" r:id="rId83"/>
    <p:sldId id="345" r:id="rId84"/>
    <p:sldId id="479" r:id="rId85"/>
    <p:sldId id="346" r:id="rId86"/>
    <p:sldId id="347" r:id="rId87"/>
    <p:sldId id="348" r:id="rId88"/>
    <p:sldId id="349" r:id="rId89"/>
    <p:sldId id="350" r:id="rId90"/>
    <p:sldId id="351" r:id="rId91"/>
    <p:sldId id="352" r:id="rId92"/>
    <p:sldId id="442" r:id="rId93"/>
    <p:sldId id="443" r:id="rId94"/>
    <p:sldId id="353" r:id="rId95"/>
    <p:sldId id="480" r:id="rId96"/>
    <p:sldId id="354" r:id="rId97"/>
    <p:sldId id="355" r:id="rId98"/>
    <p:sldId id="356" r:id="rId99"/>
    <p:sldId id="444" r:id="rId100"/>
    <p:sldId id="445" r:id="rId101"/>
    <p:sldId id="357" r:id="rId102"/>
    <p:sldId id="358" r:id="rId103"/>
    <p:sldId id="481" r:id="rId104"/>
    <p:sldId id="359" r:id="rId105"/>
    <p:sldId id="360" r:id="rId106"/>
    <p:sldId id="361" r:id="rId107"/>
    <p:sldId id="446" r:id="rId108"/>
    <p:sldId id="447" r:id="rId109"/>
    <p:sldId id="448" r:id="rId110"/>
    <p:sldId id="362" r:id="rId111"/>
    <p:sldId id="363" r:id="rId112"/>
    <p:sldId id="483" r:id="rId113"/>
    <p:sldId id="364" r:id="rId114"/>
    <p:sldId id="365" r:id="rId115"/>
    <p:sldId id="366" r:id="rId116"/>
    <p:sldId id="465" r:id="rId117"/>
    <p:sldId id="449" r:id="rId118"/>
    <p:sldId id="450" r:id="rId119"/>
    <p:sldId id="370" r:id="rId120"/>
    <p:sldId id="396" r:id="rId121"/>
    <p:sldId id="372" r:id="rId122"/>
    <p:sldId id="484" r:id="rId123"/>
    <p:sldId id="373" r:id="rId124"/>
    <p:sldId id="451" r:id="rId125"/>
    <p:sldId id="397" r:id="rId126"/>
    <p:sldId id="398" r:id="rId127"/>
    <p:sldId id="377" r:id="rId128"/>
    <p:sldId id="485" r:id="rId129"/>
    <p:sldId id="378" r:id="rId130"/>
    <p:sldId id="463" r:id="rId131"/>
    <p:sldId id="379" r:id="rId132"/>
    <p:sldId id="486" r:id="rId133"/>
    <p:sldId id="380" r:id="rId134"/>
    <p:sldId id="401" r:id="rId135"/>
    <p:sldId id="381" r:id="rId136"/>
    <p:sldId id="382" r:id="rId137"/>
    <p:sldId id="487" r:id="rId138"/>
    <p:sldId id="402" r:id="rId139"/>
    <p:sldId id="383" r:id="rId140"/>
    <p:sldId id="452" r:id="rId141"/>
    <p:sldId id="453" r:id="rId142"/>
    <p:sldId id="385" r:id="rId143"/>
    <p:sldId id="386" r:id="rId144"/>
    <p:sldId id="400" r:id="rId145"/>
    <p:sldId id="454" r:id="rId146"/>
    <p:sldId id="455" r:id="rId147"/>
    <p:sldId id="387" r:id="rId148"/>
    <p:sldId id="488" r:id="rId149"/>
    <p:sldId id="388" r:id="rId150"/>
    <p:sldId id="456" r:id="rId151"/>
    <p:sldId id="389" r:id="rId152"/>
    <p:sldId id="457" r:id="rId153"/>
    <p:sldId id="458" r:id="rId154"/>
    <p:sldId id="459" r:id="rId155"/>
    <p:sldId id="390" r:id="rId156"/>
    <p:sldId id="399" r:id="rId157"/>
    <p:sldId id="392" r:id="rId158"/>
    <p:sldId id="405" r:id="rId159"/>
    <p:sldId id="393" r:id="rId160"/>
    <p:sldId id="460" r:id="rId161"/>
    <p:sldId id="394" r:id="rId162"/>
    <p:sldId id="406" r:id="rId163"/>
    <p:sldId id="395" r:id="rId164"/>
    <p:sldId id="461" r:id="rId165"/>
    <p:sldId id="489" r:id="rId166"/>
    <p:sldId id="490" r:id="rId167"/>
    <p:sldId id="491" r:id="rId168"/>
    <p:sldId id="492" r:id="rId169"/>
    <p:sldId id="493" r:id="rId170"/>
    <p:sldId id="494" r:id="rId171"/>
    <p:sldId id="495" r:id="rId172"/>
    <p:sldId id="496" r:id="rId173"/>
    <p:sldId id="497" r:id="rId174"/>
    <p:sldId id="498" r:id="rId175"/>
    <p:sldId id="499" r:id="rId176"/>
    <p:sldId id="500" r:id="rId177"/>
    <p:sldId id="501" r:id="rId178"/>
    <p:sldId id="502" r:id="rId179"/>
    <p:sldId id="503" r:id="rId180"/>
    <p:sldId id="504" r:id="rId181"/>
    <p:sldId id="505" r:id="rId182"/>
    <p:sldId id="506" r:id="rId183"/>
    <p:sldId id="507" r:id="rId184"/>
    <p:sldId id="508" r:id="rId185"/>
    <p:sldId id="509" r:id="rId186"/>
    <p:sldId id="510" r:id="rId187"/>
    <p:sldId id="511" r:id="rId188"/>
    <p:sldId id="512" r:id="rId189"/>
    <p:sldId id="513" r:id="rId190"/>
    <p:sldId id="514" r:id="rId191"/>
    <p:sldId id="515" r:id="rId192"/>
    <p:sldId id="516" r:id="rId193"/>
    <p:sldId id="517" r:id="rId194"/>
    <p:sldId id="518" r:id="rId195"/>
    <p:sldId id="519" r:id="rId196"/>
    <p:sldId id="520" r:id="rId197"/>
    <p:sldId id="521" r:id="rId198"/>
    <p:sldId id="522" r:id="rId199"/>
    <p:sldId id="523" r:id="rId200"/>
    <p:sldId id="524" r:id="rId201"/>
    <p:sldId id="525" r:id="rId202"/>
    <p:sldId id="526" r:id="rId203"/>
    <p:sldId id="527" r:id="rId204"/>
    <p:sldId id="528" r:id="rId205"/>
    <p:sldId id="529" r:id="rId206"/>
    <p:sldId id="530" r:id="rId207"/>
    <p:sldId id="531" r:id="rId208"/>
    <p:sldId id="532" r:id="rId209"/>
    <p:sldId id="533" r:id="rId210"/>
    <p:sldId id="534" r:id="rId211"/>
    <p:sldId id="535" r:id="rId212"/>
    <p:sldId id="536" r:id="rId213"/>
    <p:sldId id="537" r:id="rId214"/>
    <p:sldId id="538" r:id="rId215"/>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FFF66"/>
    <a:srgbClr val="FF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34559" autoAdjust="0"/>
    <p:restoredTop sz="86371" autoAdjust="0"/>
  </p:normalViewPr>
  <p:slideViewPr>
    <p:cSldViewPr>
      <p:cViewPr varScale="1">
        <p:scale>
          <a:sx n="67" d="100"/>
          <a:sy n="67" d="100"/>
        </p:scale>
        <p:origin x="-121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0620"/>
    </p:cViewPr>
  </p:sorter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16" Type="http://schemas.openxmlformats.org/officeDocument/2006/relationships/notesMaster" Target="notesMasters/notesMaster1.xml"/><Relationship Id="rId211" Type="http://schemas.openxmlformats.org/officeDocument/2006/relationships/slide" Target="slides/slide210.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slide" Target="slides/slide205.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theme" Target="theme/theme1.xml"/><Relationship Id="rId3" Type="http://schemas.openxmlformats.org/officeDocument/2006/relationships/slide" Target="slides/slide2.xml"/><Relationship Id="rId214" Type="http://schemas.openxmlformats.org/officeDocument/2006/relationships/slide" Target="slides/slide213.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microsoft.com/office/2006/relationships/vbaProject" Target="vbaProject.bin"/><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F02D869B-7F70-4255-A0BA-0CE310E87619}" type="slidenum">
              <a:rPr lang="ar-EG"/>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5EDDBA-BA6A-4864-8950-CF2BBF2A6225}" type="slidenum">
              <a:rPr lang="ar-EG"/>
              <a:pPr/>
              <a:t>14</a:t>
            </a:fld>
            <a:endParaRPr lang="en-CA"/>
          </a:p>
        </p:txBody>
      </p:sp>
      <p:sp>
        <p:nvSpPr>
          <p:cNvPr id="183298" name="Rectangle 2"/>
          <p:cNvSpPr>
            <a:spLocks noGrp="1" noRot="1" noChangeAspect="1" noChangeArrowheads="1" noTextEdit="1"/>
          </p:cNvSpPr>
          <p:nvPr>
            <p:ph type="sldImg"/>
          </p:nvPr>
        </p:nvSpPr>
        <p:spPr>
          <a:xfrm>
            <a:off x="1144588" y="685800"/>
            <a:ext cx="4572000" cy="3429000"/>
          </a:xfrm>
          <a:ln/>
        </p:spPr>
      </p:sp>
      <p:sp>
        <p:nvSpPr>
          <p:cNvPr id="18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FC2B59-18EB-46AE-AFF1-0DD124AAB397}" type="slidenum">
              <a:rPr lang="ar-EG"/>
              <a:pPr/>
              <a:t>19</a:t>
            </a:fld>
            <a:endParaRPr lang="en-CA"/>
          </a:p>
        </p:txBody>
      </p:sp>
      <p:sp>
        <p:nvSpPr>
          <p:cNvPr id="186370" name="Rectangle 2"/>
          <p:cNvSpPr>
            <a:spLocks noGrp="1" noRot="1" noChangeAspect="1" noChangeArrowheads="1" noTextEdit="1"/>
          </p:cNvSpPr>
          <p:nvPr>
            <p:ph type="sldImg"/>
          </p:nvPr>
        </p:nvSpPr>
        <p:spPr>
          <a:xfrm>
            <a:off x="1144588" y="685800"/>
            <a:ext cx="4572000" cy="3429000"/>
          </a:xfrm>
          <a:ln/>
        </p:spPr>
      </p:sp>
      <p:sp>
        <p:nvSpPr>
          <p:cNvPr id="186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E8CDE2-989B-40F5-91E3-94D24E640016}" type="slidenum">
              <a:rPr lang="ar-EG"/>
              <a:pPr/>
              <a:t>24</a:t>
            </a:fld>
            <a:endParaRPr lang="en-CA"/>
          </a:p>
        </p:txBody>
      </p:sp>
      <p:sp>
        <p:nvSpPr>
          <p:cNvPr id="189442" name="Rectangle 2"/>
          <p:cNvSpPr>
            <a:spLocks noGrp="1" noRot="1" noChangeAspect="1" noChangeArrowheads="1" noTextEdit="1"/>
          </p:cNvSpPr>
          <p:nvPr>
            <p:ph type="sldImg"/>
          </p:nvPr>
        </p:nvSpPr>
        <p:spPr>
          <a:xfrm>
            <a:off x="1144588" y="685800"/>
            <a:ext cx="4572000" cy="3429000"/>
          </a:xfrm>
          <a:ln/>
        </p:spPr>
      </p:sp>
      <p:sp>
        <p:nvSpPr>
          <p:cNvPr id="189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E797FD-F759-40C7-9B96-ED70133EFFF8}" type="slidenum">
              <a:rPr lang="ar-EG"/>
              <a:pPr/>
              <a:t>45</a:t>
            </a:fld>
            <a:endParaRPr lang="en-CA"/>
          </a:p>
        </p:txBody>
      </p:sp>
      <p:sp>
        <p:nvSpPr>
          <p:cNvPr id="197634" name="Rectangle 2"/>
          <p:cNvSpPr>
            <a:spLocks noGrp="1" noRot="1" noChangeAspect="1" noChangeArrowheads="1" noTextEdit="1"/>
          </p:cNvSpPr>
          <p:nvPr>
            <p:ph type="sldImg"/>
          </p:nvPr>
        </p:nvSpPr>
        <p:spPr>
          <a:xfrm>
            <a:off x="1144588" y="685800"/>
            <a:ext cx="4572000" cy="3429000"/>
          </a:xfrm>
          <a:ln/>
        </p:spPr>
      </p:sp>
      <p:sp>
        <p:nvSpPr>
          <p:cNvPr id="197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B450C7-CC40-4C1C-9F16-59234E26CBE6}" type="slidenum">
              <a:rPr lang="ar-EG"/>
              <a:pPr/>
              <a:t>51</a:t>
            </a:fld>
            <a:endParaRPr lang="en-CA"/>
          </a:p>
        </p:txBody>
      </p:sp>
      <p:sp>
        <p:nvSpPr>
          <p:cNvPr id="202754" name="Rectangle 2"/>
          <p:cNvSpPr>
            <a:spLocks noGrp="1" noRot="1" noChangeAspect="1" noChangeArrowheads="1" noTextEdit="1"/>
          </p:cNvSpPr>
          <p:nvPr>
            <p:ph type="sldImg"/>
          </p:nvPr>
        </p:nvSpPr>
        <p:spPr>
          <a:xfrm>
            <a:off x="1144588" y="685800"/>
            <a:ext cx="4572000" cy="3429000"/>
          </a:xfrm>
          <a:ln/>
        </p:spPr>
      </p:sp>
      <p:sp>
        <p:nvSpPr>
          <p:cNvPr id="202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86DE32-0897-4034-AF59-2337FDA09D59}" type="slidenum">
              <a:rPr lang="ar-EG"/>
              <a:pPr/>
              <a:t>56</a:t>
            </a:fld>
            <a:endParaRPr lang="en-CA"/>
          </a:p>
        </p:txBody>
      </p:sp>
      <p:sp>
        <p:nvSpPr>
          <p:cNvPr id="205826" name="Rectangle 2"/>
          <p:cNvSpPr>
            <a:spLocks noGrp="1" noRot="1" noChangeAspect="1" noChangeArrowheads="1" noTextEdit="1"/>
          </p:cNvSpPr>
          <p:nvPr>
            <p:ph type="sldImg"/>
          </p:nvPr>
        </p:nvSpPr>
        <p:spPr>
          <a:xfrm>
            <a:off x="1144588" y="685800"/>
            <a:ext cx="4572000" cy="3429000"/>
          </a:xfrm>
          <a:ln/>
        </p:spPr>
      </p:sp>
      <p:sp>
        <p:nvSpPr>
          <p:cNvPr id="205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FD88B3-8CB6-4614-A936-782DE6D067D2}" type="slidenum">
              <a:rPr lang="ar-EG"/>
              <a:pPr/>
              <a:t>82</a:t>
            </a:fld>
            <a:endParaRPr lang="en-CA"/>
          </a:p>
        </p:txBody>
      </p:sp>
      <p:sp>
        <p:nvSpPr>
          <p:cNvPr id="246786" name="Rectangle 2"/>
          <p:cNvSpPr>
            <a:spLocks noGrp="1" noRot="1" noChangeAspect="1" noChangeArrowheads="1" noTextEdit="1"/>
          </p:cNvSpPr>
          <p:nvPr>
            <p:ph type="sldImg"/>
          </p:nvPr>
        </p:nvSpPr>
        <p:spPr>
          <a:xfrm>
            <a:off x="1144588" y="685800"/>
            <a:ext cx="4572000" cy="3429000"/>
          </a:xfrm>
          <a:ln/>
        </p:spPr>
      </p:sp>
      <p:sp>
        <p:nvSpPr>
          <p:cNvPr id="246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FEA0FB-C449-42BE-8C11-F3D10E8EEE1F}" type="slidenum">
              <a:rPr lang="ar-EG"/>
              <a:pPr/>
              <a:t>93</a:t>
            </a:fld>
            <a:endParaRPr lang="en-CA"/>
          </a:p>
        </p:txBody>
      </p:sp>
      <p:sp>
        <p:nvSpPr>
          <p:cNvPr id="223234" name="Rectangle 2"/>
          <p:cNvSpPr>
            <a:spLocks noGrp="1" noRot="1" noChangeAspect="1" noChangeArrowheads="1" noTextEdit="1"/>
          </p:cNvSpPr>
          <p:nvPr>
            <p:ph type="sldImg"/>
          </p:nvPr>
        </p:nvSpPr>
        <p:spPr>
          <a:xfrm>
            <a:off x="1144588" y="685800"/>
            <a:ext cx="4572000" cy="3429000"/>
          </a:xfrm>
          <a:ln/>
        </p:spPr>
      </p:sp>
      <p:sp>
        <p:nvSpPr>
          <p:cNvPr id="223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CB727C-A6BD-4CEE-89D8-66BFF27C0AB5}" type="slidenum">
              <a:rPr lang="ar-EG"/>
              <a:pPr/>
              <a:t>100</a:t>
            </a:fld>
            <a:endParaRPr lang="en-CA"/>
          </a:p>
        </p:txBody>
      </p:sp>
      <p:sp>
        <p:nvSpPr>
          <p:cNvPr id="226306" name="Rectangle 2"/>
          <p:cNvSpPr>
            <a:spLocks noGrp="1" noRot="1" noChangeAspect="1" noChangeArrowheads="1" noTextEdit="1"/>
          </p:cNvSpPr>
          <p:nvPr>
            <p:ph type="sldImg"/>
          </p:nvPr>
        </p:nvSpPr>
        <p:spPr>
          <a:xfrm>
            <a:off x="1144588" y="685800"/>
            <a:ext cx="4572000" cy="3429000"/>
          </a:xfrm>
          <a:ln/>
        </p:spPr>
      </p:sp>
      <p:sp>
        <p:nvSpPr>
          <p:cNvPr id="2263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4F3B3B-65B4-4A46-A793-2907A2718771}" type="slidenum">
              <a:rPr lang="ar-EG"/>
              <a:pPr/>
              <a:t>130</a:t>
            </a:fld>
            <a:endParaRPr lang="en-CA"/>
          </a:p>
        </p:txBody>
      </p:sp>
      <p:sp>
        <p:nvSpPr>
          <p:cNvPr id="248834" name="Rectangle 2"/>
          <p:cNvSpPr>
            <a:spLocks noGrp="1" noRot="1" noChangeAspect="1" noChangeArrowheads="1" noTextEdit="1"/>
          </p:cNvSpPr>
          <p:nvPr>
            <p:ph type="sldImg"/>
          </p:nvPr>
        </p:nvSpPr>
        <p:spPr>
          <a:xfrm>
            <a:off x="1144588" y="685800"/>
            <a:ext cx="4572000" cy="3429000"/>
          </a:xfrm>
          <a:ln/>
        </p:spPr>
      </p:sp>
      <p:sp>
        <p:nvSpPr>
          <p:cNvPr id="248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E8D0A7-F8C4-4F3A-B924-66A42D97479C}" type="slidenum">
              <a:rPr lang="ar-EG"/>
              <a:pPr/>
              <a:t>141</a:t>
            </a:fld>
            <a:endParaRPr lang="en-CA"/>
          </a:p>
        </p:txBody>
      </p:sp>
      <p:sp>
        <p:nvSpPr>
          <p:cNvPr id="235522" name="Rectangle 2"/>
          <p:cNvSpPr>
            <a:spLocks noGrp="1" noRot="1" noChangeAspect="1" noChangeArrowheads="1" noTextEdit="1"/>
          </p:cNvSpPr>
          <p:nvPr>
            <p:ph type="sldImg"/>
          </p:nvPr>
        </p:nvSpPr>
        <p:spPr>
          <a:xfrm>
            <a:off x="1144588" y="685800"/>
            <a:ext cx="4572000" cy="3429000"/>
          </a:xfrm>
          <a:ln/>
        </p:spPr>
      </p:sp>
      <p:sp>
        <p:nvSpPr>
          <p:cNvPr id="2355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37E05C-68C3-438B-A65D-3EEA1BB7F29B}" type="slidenum">
              <a:rPr lang="ar-EG"/>
              <a:pPr/>
              <a:t>146</a:t>
            </a:fld>
            <a:endParaRPr lang="en-CA"/>
          </a:p>
        </p:txBody>
      </p:sp>
      <p:sp>
        <p:nvSpPr>
          <p:cNvPr id="238594" name="Rectangle 2"/>
          <p:cNvSpPr>
            <a:spLocks noGrp="1" noRot="1" noChangeAspect="1" noChangeArrowheads="1" noTextEdit="1"/>
          </p:cNvSpPr>
          <p:nvPr>
            <p:ph type="sldImg"/>
          </p:nvPr>
        </p:nvSpPr>
        <p:spPr>
          <a:xfrm>
            <a:off x="1144588" y="685800"/>
            <a:ext cx="4572000" cy="3429000"/>
          </a:xfrm>
          <a:ln/>
        </p:spPr>
      </p:sp>
      <p:sp>
        <p:nvSpPr>
          <p:cNvPr id="2385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F5A795-DCAE-4676-8430-9D803DE6F634}" type="slidenum">
              <a:rPr lang="ar-EG"/>
              <a:pPr/>
              <a:t>177</a:t>
            </a:fld>
            <a:endParaRPr lang="en-CA"/>
          </a:p>
        </p:txBody>
      </p:sp>
      <p:sp>
        <p:nvSpPr>
          <p:cNvPr id="291842" name="Rectangle 2"/>
          <p:cNvSpPr>
            <a:spLocks noGrp="1" noRot="1" noChangeAspect="1" noChangeArrowheads="1" noTextEdit="1"/>
          </p:cNvSpPr>
          <p:nvPr>
            <p:ph type="sldImg"/>
          </p:nvPr>
        </p:nvSpPr>
        <p:spPr>
          <a:xfrm>
            <a:off x="1144588" y="685800"/>
            <a:ext cx="4572000" cy="3429000"/>
          </a:xfrm>
          <a:ln/>
        </p:spPr>
      </p:sp>
      <p:sp>
        <p:nvSpPr>
          <p:cNvPr id="2918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4C63E3-5244-43A8-8786-5AD49344CF5B}" type="slidenum">
              <a:rPr lang="ar-EG"/>
              <a:pPr/>
              <a:t>188</a:t>
            </a:fld>
            <a:endParaRPr lang="en-CA"/>
          </a:p>
        </p:txBody>
      </p:sp>
      <p:sp>
        <p:nvSpPr>
          <p:cNvPr id="304130" name="Rectangle 2"/>
          <p:cNvSpPr>
            <a:spLocks noGrp="1" noRot="1" noChangeAspect="1" noChangeArrowheads="1" noTextEdit="1"/>
          </p:cNvSpPr>
          <p:nvPr>
            <p:ph type="sldImg"/>
          </p:nvPr>
        </p:nvSpPr>
        <p:spPr>
          <a:xfrm>
            <a:off x="1144588" y="685800"/>
            <a:ext cx="4572000" cy="3429000"/>
          </a:xfrm>
          <a:ln/>
        </p:spPr>
      </p:sp>
      <p:sp>
        <p:nvSpPr>
          <p:cNvPr id="304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C263F0-3C7D-4325-A2D8-D2B011DEE523}" type="slidenum">
              <a:rPr lang="ar-EG"/>
              <a:pPr/>
              <a:t>197</a:t>
            </a:fld>
            <a:endParaRPr lang="en-CA"/>
          </a:p>
        </p:txBody>
      </p:sp>
      <p:sp>
        <p:nvSpPr>
          <p:cNvPr id="314370" name="Rectangle 2"/>
          <p:cNvSpPr>
            <a:spLocks noGrp="1" noRot="1" noChangeAspect="1" noChangeArrowheads="1" noTextEdit="1"/>
          </p:cNvSpPr>
          <p:nvPr>
            <p:ph type="sldImg"/>
          </p:nvPr>
        </p:nvSpPr>
        <p:spPr>
          <a:xfrm>
            <a:off x="1144588" y="685800"/>
            <a:ext cx="4572000" cy="3429000"/>
          </a:xfrm>
          <a:ln/>
        </p:spPr>
      </p:sp>
      <p:sp>
        <p:nvSpPr>
          <p:cNvPr id="314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32802" name="Rectangle 2"/>
          <p:cNvSpPr>
            <a:spLocks noGrp="1" noChangeArrowheads="1"/>
          </p:cNvSpPr>
          <p:nvPr>
            <p:ph type="ctrTitle"/>
          </p:nvPr>
        </p:nvSpPr>
        <p:spPr>
          <a:xfrm>
            <a:off x="0" y="0"/>
            <a:ext cx="611188" cy="404813"/>
          </a:xfrm>
        </p:spPr>
        <p:txBody>
          <a:bodyPr/>
          <a:lstStyle>
            <a:lvl1pPr>
              <a:defRPr sz="1200"/>
            </a:lvl1pPr>
          </a:lstStyle>
          <a:p>
            <a:r>
              <a:rPr lang="en-US"/>
              <a:t>Click to edit Master title style</a:t>
            </a:r>
          </a:p>
        </p:txBody>
      </p:sp>
      <p:sp>
        <p:nvSpPr>
          <p:cNvPr id="33280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332804"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332805" name="Rectangle 5"/>
          <p:cNvSpPr>
            <a:spLocks noGrp="1" noChangeArrowheads="1"/>
          </p:cNvSpPr>
          <p:nvPr>
            <p:ph type="ftr" sz="quarter" idx="3"/>
          </p:nvPr>
        </p:nvSpPr>
        <p:spPr/>
        <p:txBody>
          <a:bodyPr/>
          <a:lstStyle>
            <a:lvl1pPr>
              <a:defRPr/>
            </a:lvl1pPr>
          </a:lstStyle>
          <a:p>
            <a:endParaRPr lang="en-CA"/>
          </a:p>
        </p:txBody>
      </p:sp>
      <p:sp>
        <p:nvSpPr>
          <p:cNvPr id="332806" name="Rectangle 6"/>
          <p:cNvSpPr>
            <a:spLocks noGrp="1" noChangeArrowheads="1"/>
          </p:cNvSpPr>
          <p:nvPr>
            <p:ph type="sldNum" sz="quarter" idx="4"/>
          </p:nvPr>
        </p:nvSpPr>
        <p:spPr>
          <a:xfrm>
            <a:off x="6553200" y="6245225"/>
            <a:ext cx="2133600" cy="476250"/>
          </a:xfrm>
        </p:spPr>
        <p:txBody>
          <a:bodyPr/>
          <a:lstStyle>
            <a:lvl1pPr>
              <a:defRPr/>
            </a:lvl1pPr>
          </a:lstStyle>
          <a:p>
            <a:fld id="{32E6CA9F-082E-451D-88A0-CBA4461EA356}" type="slidenum">
              <a:rPr lang="ar-EG"/>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9F0C0C28-79F2-480E-A532-03E5F74310D8}" type="slidenum">
              <a:rPr lang="ar-EG"/>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4E1A14B5-E6DD-4802-92C6-F48BCE2C0F8C}" type="slidenum">
              <a:rPr lang="ar-EG"/>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6AD43638-2CA7-4FC0-AC96-957039086365}" type="slidenum">
              <a:rPr lang="ar-EG"/>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5B4757F3-7227-43F0-AF67-6CFF4CCCED14}" type="slidenum">
              <a:rPr lang="ar-EG"/>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83DF5B57-17EC-43FC-9521-778705C01CEA}" type="slidenum">
              <a:rPr lang="ar-EG"/>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0EDA325D-E0E0-41B8-BE63-558D3BFF9262}" type="slidenum">
              <a:rPr lang="ar-EG"/>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1AB846B2-D958-494A-848A-1992F16A3AA5}" type="slidenum">
              <a:rPr lang="ar-EG"/>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5412C5C-DB03-4DAF-9886-DFB4934EC711}" type="slidenum">
              <a:rPr lang="ar-EG"/>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C2C332D2-9F6A-4E02-BCE1-5385CDDE24C7}" type="slidenum">
              <a:rPr lang="ar-EG"/>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2B8740D-9A78-4A9E-BAD4-08B570602A0E}" type="slidenum">
              <a:rPr lang="ar-EG"/>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595C73AB-2008-420E-ACF4-FF0EB28A117A}" type="slidenum">
              <a:rPr lang="ar-EG"/>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165.xml"/><Relationship Id="rId5" Type="http://schemas.openxmlformats.org/officeDocument/2006/relationships/slide" Target="slide117.xml"/><Relationship Id="rId4" Type="http://schemas.openxmlformats.org/officeDocument/2006/relationships/slide" Target="slide7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323850" y="476250"/>
            <a:ext cx="8686800" cy="1647825"/>
          </a:xfrm>
          <a:solidFill>
            <a:srgbClr val="990033"/>
          </a:solidFill>
          <a:ln>
            <a:solidFill>
              <a:schemeClr val="bg1"/>
            </a:solidFill>
          </a:ln>
        </p:spPr>
        <p:txBody>
          <a:bodyPr/>
          <a:lstStyle/>
          <a:p>
            <a:r>
              <a:rPr lang="ar-EG" sz="3600" dirty="0" smtClean="0">
                <a:solidFill>
                  <a:schemeClr val="bg1"/>
                </a:solidFill>
              </a:rPr>
              <a:t>قراءات </a:t>
            </a:r>
            <a:r>
              <a:rPr lang="ar-EG" sz="3600" dirty="0">
                <a:solidFill>
                  <a:schemeClr val="bg1"/>
                </a:solidFill>
              </a:rPr>
              <a:t>آحاد شهر توت</a:t>
            </a:r>
            <a:br>
              <a:rPr lang="ar-EG" sz="3600" dirty="0">
                <a:solidFill>
                  <a:schemeClr val="bg1"/>
                </a:solidFill>
              </a:rPr>
            </a:br>
            <a:r>
              <a:rPr lang="fr-CA" sz="3600" dirty="0">
                <a:solidFill>
                  <a:schemeClr val="bg1"/>
                </a:solidFill>
              </a:rPr>
              <a:t>Lectures des dimanches du mois de Tout</a:t>
            </a:r>
          </a:p>
        </p:txBody>
      </p:sp>
      <p:sp>
        <p:nvSpPr>
          <p:cNvPr id="192518" name="Text Box 6"/>
          <p:cNvSpPr txBox="1">
            <a:spLocks noChangeArrowheads="1"/>
          </p:cNvSpPr>
          <p:nvPr/>
        </p:nvSpPr>
        <p:spPr bwMode="auto">
          <a:xfrm>
            <a:off x="574675" y="2403475"/>
            <a:ext cx="7597775" cy="3937000"/>
          </a:xfrm>
          <a:prstGeom prst="rect">
            <a:avLst/>
          </a:prstGeom>
          <a:noFill/>
          <a:ln w="9525">
            <a:noFill/>
            <a:miter lim="800000"/>
            <a:headEnd/>
            <a:tailEnd/>
          </a:ln>
          <a:effectLst/>
        </p:spPr>
        <p:txBody>
          <a:bodyPr>
            <a:spAutoFit/>
          </a:bodyPr>
          <a:lstStyle/>
          <a:p>
            <a:pPr marL="457200" indent="-457200" algn="ctr" rtl="0">
              <a:spcBef>
                <a:spcPct val="50000"/>
              </a:spcBef>
            </a:pPr>
            <a:r>
              <a:rPr lang="en-US" sz="3600" dirty="0">
                <a:solidFill>
                  <a:schemeClr val="bg1"/>
                </a:solidFill>
                <a:hlinkClick r:id="rId2" action="ppaction://hlinksldjump"/>
              </a:rPr>
              <a:t>1. </a:t>
            </a:r>
            <a:r>
              <a:rPr lang="en-US" sz="3600" dirty="0" smtClean="0">
                <a:solidFill>
                  <a:schemeClr val="bg1"/>
                </a:solidFill>
                <a:hlinkClick r:id="rId2" action="ppaction://hlinksldjump"/>
              </a:rPr>
              <a:t>1er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Tout</a:t>
            </a:r>
            <a:endParaRPr lang="en-US" sz="3600" dirty="0">
              <a:solidFill>
                <a:schemeClr val="bg1"/>
              </a:solidFill>
            </a:endParaRPr>
          </a:p>
          <a:p>
            <a:pPr marL="457200" indent="-457200" algn="ctr" rtl="0">
              <a:spcBef>
                <a:spcPct val="50000"/>
              </a:spcBef>
            </a:pPr>
            <a:r>
              <a:rPr lang="en-US" sz="3600" dirty="0">
                <a:solidFill>
                  <a:schemeClr val="bg1"/>
                </a:solidFill>
                <a:hlinkClick r:id="rId3" action="ppaction://hlinksldjump"/>
              </a:rPr>
              <a:t>2. </a:t>
            </a:r>
            <a:r>
              <a:rPr lang="en-US" sz="3600" dirty="0" smtClean="0">
                <a:solidFill>
                  <a:schemeClr val="bg1"/>
                </a:solidFill>
                <a:hlinkClick r:id="rId3" action="ppaction://hlinksldjump"/>
              </a:rPr>
              <a:t>2ème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a:t>
            </a:r>
            <a:r>
              <a:rPr lang="en-US" sz="3600" dirty="0" smtClean="0">
                <a:solidFill>
                  <a:schemeClr val="bg1"/>
                </a:solidFill>
                <a:hlinkClick r:id="rId3" action="ppaction://hlinksldjump"/>
              </a:rPr>
              <a:t>Tout</a:t>
            </a:r>
            <a:endParaRPr lang="en-US" sz="3600" dirty="0">
              <a:solidFill>
                <a:schemeClr val="bg1"/>
              </a:solidFill>
            </a:endParaRPr>
          </a:p>
          <a:p>
            <a:pPr marL="457200" indent="-457200" algn="ctr" rtl="0">
              <a:spcBef>
                <a:spcPct val="50000"/>
              </a:spcBef>
            </a:pPr>
            <a:r>
              <a:rPr lang="en-US" sz="3600" dirty="0">
                <a:solidFill>
                  <a:schemeClr val="bg1"/>
                </a:solidFill>
                <a:hlinkClick r:id="rId4" action="ppaction://hlinksldjump"/>
              </a:rPr>
              <a:t>3. </a:t>
            </a:r>
            <a:r>
              <a:rPr lang="en-US" sz="3600" dirty="0" smtClean="0">
                <a:solidFill>
                  <a:schemeClr val="bg1"/>
                </a:solidFill>
                <a:hlinkClick r:id="rId4" action="ppaction://hlinksldjump"/>
              </a:rPr>
              <a:t>3ème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a:t>
            </a:r>
            <a:r>
              <a:rPr lang="en-US" sz="3600" dirty="0" smtClean="0">
                <a:solidFill>
                  <a:schemeClr val="bg1"/>
                </a:solidFill>
                <a:hlinkClick r:id="rId4" action="ppaction://hlinksldjump"/>
              </a:rPr>
              <a:t>Tout</a:t>
            </a:r>
            <a:endParaRPr lang="en-US" sz="3600" dirty="0">
              <a:solidFill>
                <a:schemeClr val="bg1"/>
              </a:solidFill>
            </a:endParaRPr>
          </a:p>
          <a:p>
            <a:pPr marL="457200" indent="-457200" algn="ctr" rtl="0">
              <a:spcBef>
                <a:spcPct val="50000"/>
              </a:spcBef>
            </a:pPr>
            <a:r>
              <a:rPr lang="en-US" sz="3600" dirty="0">
                <a:solidFill>
                  <a:schemeClr val="bg1"/>
                </a:solidFill>
                <a:hlinkClick r:id="rId5" action="ppaction://hlinksldjump"/>
              </a:rPr>
              <a:t>4. </a:t>
            </a:r>
            <a:r>
              <a:rPr lang="en-US" sz="3600" dirty="0" smtClean="0">
                <a:solidFill>
                  <a:schemeClr val="bg1"/>
                </a:solidFill>
                <a:hlinkClick r:id="rId5" action="ppaction://hlinksldjump"/>
              </a:rPr>
              <a:t>4ème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a:t>
            </a:r>
            <a:r>
              <a:rPr lang="en-US" sz="3600" dirty="0" smtClean="0">
                <a:solidFill>
                  <a:schemeClr val="bg1"/>
                </a:solidFill>
                <a:hlinkClick r:id="rId5" action="ppaction://hlinksldjump"/>
              </a:rPr>
              <a:t>Tout</a:t>
            </a:r>
            <a:endParaRPr lang="en-US" sz="3600" dirty="0">
              <a:solidFill>
                <a:schemeClr val="bg1"/>
              </a:solidFill>
            </a:endParaRPr>
          </a:p>
          <a:p>
            <a:pPr marL="457200" indent="-457200" algn="ctr" rtl="0">
              <a:spcBef>
                <a:spcPct val="50000"/>
              </a:spcBef>
            </a:pPr>
            <a:r>
              <a:rPr lang="en-US" sz="3600" dirty="0">
                <a:solidFill>
                  <a:schemeClr val="bg1"/>
                </a:solidFill>
                <a:hlinkClick r:id="rId6" action="ppaction://hlinksldjump"/>
              </a:rPr>
              <a:t>5. </a:t>
            </a:r>
            <a:r>
              <a:rPr lang="en-US" sz="3600" dirty="0" smtClean="0">
                <a:solidFill>
                  <a:schemeClr val="bg1"/>
                </a:solidFill>
                <a:hlinkClick r:id="rId6" action="ppaction://hlinksldjump"/>
              </a:rPr>
              <a:t>5ème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a:t>
            </a:r>
            <a:r>
              <a:rPr lang="en-US" sz="3600" dirty="0" smtClean="0">
                <a:solidFill>
                  <a:schemeClr val="bg1"/>
                </a:solidFill>
                <a:hlinkClick r:id="rId6" action="ppaction://hlinksldjump"/>
              </a:rPr>
              <a:t>Tout</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1" name="Group 43"/>
          <p:cNvGraphicFramePr>
            <a:graphicFrameLocks noGrp="1"/>
          </p:cNvGraphicFramePr>
          <p:nvPr/>
        </p:nvGraphicFramePr>
        <p:xfrm>
          <a:off x="539750" y="1484313"/>
          <a:ext cx="8137525" cy="216408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الأحد الأول 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توت</a:t>
                      </a: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Premier dimanche du mois de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Rectangle 4"/>
          <p:cNvSpPr>
            <a:spLocks noChangeArrowheads="1"/>
          </p:cNvSpPr>
          <p:nvPr/>
        </p:nvSpPr>
        <p:spPr bwMode="auto">
          <a:xfrm>
            <a:off x="755650" y="3782650"/>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عشية</a:t>
            </a:r>
          </a:p>
          <a:p>
            <a:pPr algn="ctr"/>
            <a:r>
              <a:rPr lang="fr-CA" sz="4400" u="sng" dirty="0">
                <a:solidFill>
                  <a:srgbClr val="FF9933"/>
                </a:solidFill>
              </a:rPr>
              <a:t>Psaume et Évangile du soir</a:t>
            </a:r>
          </a:p>
        </p:txBody>
      </p:sp>
      <p:pic>
        <p:nvPicPr>
          <p:cNvPr id="198661" name="Picture 5"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48" name="Group 16"/>
          <p:cNvGraphicFramePr>
            <a:graphicFrameLocks noGrp="1"/>
          </p:cNvGraphicFramePr>
          <p:nvPr/>
        </p:nvGraphicFramePr>
        <p:xfrm>
          <a:off x="251520" y="513688"/>
          <a:ext cx="8712522" cy="4915576"/>
        </p:xfrm>
        <a:graphic>
          <a:graphicData uri="http://schemas.openxmlformats.org/drawingml/2006/table">
            <a:tbl>
              <a:tblPr rtl="1"/>
              <a:tblGrid>
                <a:gridCol w="4111942"/>
                <a:gridCol w="4600580"/>
              </a:tblGrid>
              <a:tr h="4915576">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ar-EG" sz="3600" b="0" i="0" u="sng" strike="noStrike" cap="none" normalizeH="0" baseline="0" dirty="0" err="1" smtClean="0">
                          <a:ln>
                            <a:noFill/>
                          </a:ln>
                          <a:solidFill>
                            <a:srgbClr val="FF9933"/>
                          </a:solidFill>
                          <a:effectLst/>
                          <a:latin typeface="Arial" charset="0"/>
                          <a:cs typeface="Arial" charset="0"/>
                        </a:rPr>
                        <a:t>العشية</a:t>
                      </a:r>
                      <a:r>
                        <a:rPr kumimoji="0" lang="ar-EG" sz="3600" b="0" i="0" u="sng" strike="noStrike" cap="none" normalizeH="0" baseline="0" dirty="0" smtClean="0">
                          <a:ln>
                            <a:noFill/>
                          </a:ln>
                          <a:solidFill>
                            <a:srgbClr val="FF9933"/>
                          </a:solidFill>
                          <a:effectLst/>
                          <a:latin typeface="Arial" charset="0"/>
                          <a:cs typeface="Arial" charset="0"/>
                        </a:rPr>
                        <a:t> </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smtClean="0">
                          <a:ln>
                            <a:noFill/>
                          </a:ln>
                          <a:solidFill>
                            <a:srgbClr val="FF9933"/>
                          </a:solidFill>
                          <a:effectLst/>
                          <a:latin typeface="Arial" charset="0"/>
                          <a:cs typeface="Arial" charset="0"/>
                        </a:rPr>
                        <a:t>( 29 : 4 ، 10 )</a:t>
                      </a:r>
                      <a:endParaRPr kumimoji="0" lang="en-CA" sz="28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1" i="0" u="none" strike="noStrike" cap="none" normalizeH="0" baseline="0" dirty="0" smtClean="0">
                          <a:ln>
                            <a:noFill/>
                          </a:ln>
                          <a:solidFill>
                            <a:schemeClr val="bg1"/>
                          </a:solidFill>
                          <a:effectLst/>
                          <a:latin typeface="Arial" charset="0"/>
                          <a:cs typeface="Arial" charset="0"/>
                        </a:rPr>
                        <a:t>ر</a:t>
                      </a:r>
                      <a:r>
                        <a:rPr kumimoji="0" lang="ar-EG" sz="3600" b="0" i="0" u="none" strike="noStrike" cap="none" normalizeH="0" baseline="0" dirty="0" smtClean="0">
                          <a:ln>
                            <a:noFill/>
                          </a:ln>
                          <a:solidFill>
                            <a:schemeClr val="bg1"/>
                          </a:solidFill>
                          <a:effectLst/>
                          <a:latin typeface="Arial" charset="0"/>
                          <a:cs typeface="Arial" charset="0"/>
                        </a:rPr>
                        <a:t>تِّلوا للربِّ يا جميعَ قِدِّيسيهِ. واعترِفوا لِذِكرِ قُدْسِهِ. سمعَ الربُّ فَرَحَمني. الربُّ صارَ لي عَوناً.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a:t>
                      </a:r>
                      <a:r>
                        <a:rPr kumimoji="0" lang="en-US"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Arial" charset="0"/>
                        </a:rPr>
                        <a:t>Psaume</a:t>
                      </a:r>
                      <a:r>
                        <a:rPr kumimoji="0" lang="en-US" sz="2800" b="0" i="0" u="sng" strike="noStrike" cap="none" normalizeH="0" baseline="0" dirty="0" smtClean="0">
                          <a:ln>
                            <a:noFill/>
                          </a:ln>
                          <a:solidFill>
                            <a:srgbClr val="FF9933"/>
                          </a:solidFill>
                          <a:effectLst/>
                          <a:latin typeface="Arial" charset="0"/>
                          <a:cs typeface="Arial" charset="0"/>
                        </a:rPr>
                        <a:t> 30:4, 10</a:t>
                      </a:r>
                      <a:endParaRPr kumimoji="0" lang="en-CA" sz="28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4</a:t>
                      </a:r>
                      <a:r>
                        <a:rPr kumimoji="0" lang="fr-CA" sz="2800" b="0" i="0" u="none" strike="noStrike" cap="none" normalizeH="0" baseline="0" dirty="0" smtClean="0">
                          <a:ln>
                            <a:noFill/>
                          </a:ln>
                          <a:solidFill>
                            <a:schemeClr val="bg1"/>
                          </a:solidFill>
                          <a:effectLst/>
                          <a:latin typeface="Arial" charset="0"/>
                          <a:cs typeface="Arial" charset="0"/>
                        </a:rPr>
                        <a:t> Chantez l’Éternel, vous ses fidèles, Célébrez son saint nom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10 Écoute, Éternel, fais moi grâce ! Éternel, sois mon secours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err="1" smtClean="0">
                          <a:ln>
                            <a:noFill/>
                          </a:ln>
                          <a:solidFill>
                            <a:schemeClr val="bg1"/>
                          </a:solidFill>
                          <a:effectLst/>
                          <a:latin typeface="Arial" charset="0"/>
                          <a:cs typeface="Arial" charset="0"/>
                        </a:rPr>
                        <a:t>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5249" name="Rectangle 17"/>
          <p:cNvSpPr>
            <a:spLocks noGrp="1" noChangeArrowheads="1"/>
          </p:cNvSpPr>
          <p:nvPr>
            <p:ph type="ctrTitle"/>
          </p:nvPr>
        </p:nvSpPr>
        <p:spPr/>
        <p:txBody>
          <a:bodyPr/>
          <a:lstStyle/>
          <a:p>
            <a:r>
              <a:rPr lang="en-US" dirty="0"/>
              <a:t>1pv</a:t>
            </a:r>
          </a:p>
        </p:txBody>
      </p:sp>
      <p:sp>
        <p:nvSpPr>
          <p:cNvPr id="15" name="Text Box 29">
            <a:hlinkClick r:id="" action="ppaction://macro?name=LetThemExaltHimForBishop"/>
          </p:cNvPr>
          <p:cNvSpPr txBox="1">
            <a:spLocks noChangeArrowheads="1"/>
          </p:cNvSpPr>
          <p:nvPr/>
        </p:nvSpPr>
        <p:spPr bwMode="auto">
          <a:xfrm>
            <a:off x="7215206" y="6158770"/>
            <a:ext cx="1600200"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050" dirty="0" smtClean="0">
                <a:solidFill>
                  <a:schemeClr val="bg1"/>
                </a:solidFill>
              </a:rPr>
              <a:t>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0" name="Group 44"/>
          <p:cNvGraphicFramePr>
            <a:graphicFrameLocks noGrp="1"/>
          </p:cNvGraphicFramePr>
          <p:nvPr/>
        </p:nvGraphicFramePr>
        <p:xfrm>
          <a:off x="179388" y="604936"/>
          <a:ext cx="8929687" cy="4840288"/>
        </p:xfrm>
        <a:graphic>
          <a:graphicData uri="http://schemas.openxmlformats.org/drawingml/2006/table">
            <a:tbl>
              <a:tblPr rtl="1"/>
              <a:tblGrid>
                <a:gridCol w="4350143"/>
                <a:gridCol w="4579544"/>
              </a:tblGrid>
              <a:tr h="484028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متى (</a:t>
                      </a:r>
                      <a:r>
                        <a:rPr kumimoji="0" lang="ar-EG" sz="36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00"/>
                          </a:solidFill>
                          <a:effectLst/>
                          <a:latin typeface="Arial" charset="0"/>
                          <a:cs typeface="Arial" charset="0"/>
                        </a:rPr>
                        <a:t>11 : 11 ـ 19 )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الحقَّ أقول لكم: أنه لم يقم بين المولودين من النِّساء أعظم من يوحنَّا المعمدان، ولكن الأصغر في ملكوت السَّموات أعظم منه.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Matthieu 11:11-19</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11 En vérité je vous le dis, parmi ceux qui sont nés de femmes, il ne s’en est pas levé de plus grand que Jean–Baptiste. Cependant le plus petit dans le royaume des cieux est plus grand que lui.</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139" name="Rectangle 43"/>
          <p:cNvSpPr>
            <a:spLocks noGrp="1" noChangeArrowheads="1"/>
          </p:cNvSpPr>
          <p:nvPr>
            <p:ph type="ctrTitle"/>
          </p:nvPr>
        </p:nvSpPr>
        <p:spPr/>
        <p:txBody>
          <a:bodyPr/>
          <a:lstStyle/>
          <a:p>
            <a:r>
              <a:rPr lang="en-US" dirty="0"/>
              <a:t>1v</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33" name="Group 89"/>
          <p:cNvGraphicFramePr>
            <a:graphicFrameLocks noGrp="1"/>
          </p:cNvGraphicFramePr>
          <p:nvPr/>
        </p:nvGraphicFramePr>
        <p:xfrm>
          <a:off x="107950" y="764381"/>
          <a:ext cx="9001125" cy="4968875"/>
        </p:xfrm>
        <a:graphic>
          <a:graphicData uri="http://schemas.openxmlformats.org/drawingml/2006/table">
            <a:tbl>
              <a:tblPr rtl="1"/>
              <a:tblGrid>
                <a:gridCol w="4288149"/>
                <a:gridCol w="4712976"/>
              </a:tblGrid>
              <a:tr h="4968875">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ومن أيَّام يوحنَّا المعمدان إلى الآن ملكوت السَّموات يُغصَبُ، والغاصِبونَ يختطفونه. لأن جميع الأنبياء والنَّاموس </a:t>
                      </a:r>
                      <a:r>
                        <a:rPr kumimoji="0" lang="ar-EG" sz="3600" b="0" i="0" u="none" strike="noStrike" cap="none" normalizeH="0" baseline="0" dirty="0" err="1" smtClean="0">
                          <a:ln>
                            <a:noFill/>
                          </a:ln>
                          <a:solidFill>
                            <a:schemeClr val="bg1"/>
                          </a:solidFill>
                          <a:effectLst/>
                          <a:latin typeface="Arial" charset="0"/>
                          <a:cs typeface="Arial" charset="0"/>
                        </a:rPr>
                        <a:t>تنبَّأوا</a:t>
                      </a:r>
                      <a:r>
                        <a:rPr kumimoji="0" lang="ar-EG" sz="3600" b="0" i="0" u="none" strike="noStrike" cap="none" normalizeH="0" baseline="0" dirty="0" smtClean="0">
                          <a:ln>
                            <a:noFill/>
                          </a:ln>
                          <a:solidFill>
                            <a:schemeClr val="bg1"/>
                          </a:solidFill>
                          <a:effectLst/>
                          <a:latin typeface="Arial" charset="0"/>
                          <a:cs typeface="Arial" charset="0"/>
                        </a:rPr>
                        <a:t> إلى يوحنَّا</a:t>
                      </a:r>
                      <a:r>
                        <a:rPr kumimoji="0" lang="en-CA"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وإن أردتُم أن تقبلوه، فهو إيليَّا الآتي.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12 Depuis les jours de Jean–Baptiste jusqu’à présent, le royaume des cieux est soumis à la violence, et ce sont les violents qui le ravissent.13 Car tous les prophètes et la loi ont prophétisé jusqu’à Jean ; 14  et, si vous voulez l’admettre, c’est lui qui est l’Élie qui devait venir.</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 name="Group 61"/>
          <p:cNvGraphicFramePr>
            <a:graphicFrameLocks noGrp="1"/>
          </p:cNvGraphicFramePr>
          <p:nvPr/>
        </p:nvGraphicFramePr>
        <p:xfrm>
          <a:off x="107950" y="286976"/>
          <a:ext cx="9001125" cy="6238368"/>
        </p:xfrm>
        <a:graphic>
          <a:graphicData uri="http://schemas.openxmlformats.org/drawingml/2006/table">
            <a:tbl>
              <a:tblPr rtl="1"/>
              <a:tblGrid>
                <a:gridCol w="3821297"/>
                <a:gridCol w="517982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مَن له أُذنان للسَّمع فليسمع.</a:t>
                      </a:r>
                      <a:r>
                        <a:rPr kumimoji="0" lang="ar-EG" sz="3600" b="1"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 بمَن أُشبِّه هذا الجيل؟ يُشبِه أولاداً جالسين في الأسواق يُنادون  إلى أصحابهم .ويقولون:</a:t>
                      </a:r>
                      <a:r>
                        <a:rPr kumimoji="0" lang="fr-FR"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زمَّرنا لكم فلم ترقصوا! نُحنَا لكم فلم </a:t>
                      </a:r>
                      <a:r>
                        <a:rPr kumimoji="0" lang="ar-EG" sz="3200" b="0" i="0" u="none" strike="noStrike" cap="none" normalizeH="0" baseline="0" dirty="0" smtClean="0">
                          <a:ln>
                            <a:noFill/>
                          </a:ln>
                          <a:solidFill>
                            <a:schemeClr val="bg1"/>
                          </a:solidFill>
                          <a:effectLst/>
                          <a:latin typeface="Arial" charset="0"/>
                          <a:cs typeface="Arial" charset="0"/>
                        </a:rPr>
                        <a:t>تبكوا! </a:t>
                      </a:r>
                      <a:r>
                        <a:rPr kumimoji="0" lang="ar-EG" sz="3600" b="0" i="0" u="none" strike="noStrike" cap="none" normalizeH="0" baseline="0" dirty="0" smtClean="0">
                          <a:ln>
                            <a:noFill/>
                          </a:ln>
                          <a:solidFill>
                            <a:schemeClr val="bg1"/>
                          </a:solidFill>
                          <a:effectLst/>
                          <a:latin typeface="Arial" charset="0"/>
                          <a:cs typeface="Arial" charset="0"/>
                        </a:rPr>
                        <a:t>لأنه جاء يوحنَّا لا يأكُل خُبزاً ولا يشرب خمراً، فقالوا: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15 Que celui qui a des oreilles entende ! 16 A qui comparerai je cette génération ? Elle ressemble à des enfants assis sur des places publiques, et qui appellent leurs compagnons en disant :17 Nous avons joué de la flûte, Et vous n’avez pas dansé. Nous avons chanté des complaintes, Et vous ne vous êtes pas lamentés. 18 Car Jean est venu : il ne mangeait ni ne buvait, et l’on dit :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59" name="Group 91"/>
          <p:cNvGraphicFramePr>
            <a:graphicFrameLocks noGrp="1"/>
          </p:cNvGraphicFramePr>
          <p:nvPr/>
        </p:nvGraphicFramePr>
        <p:xfrm>
          <a:off x="323528" y="483584"/>
          <a:ext cx="8640961" cy="5177664"/>
        </p:xfrm>
        <a:graphic>
          <a:graphicData uri="http://schemas.openxmlformats.org/drawingml/2006/table">
            <a:tbl>
              <a:tblPr rtl="1"/>
              <a:tblGrid>
                <a:gridCol w="4277611"/>
                <a:gridCol w="436335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إن فيه شيطانٌ. جاء ابن الإنسان يأكل ويشرب، فقالوا: </a:t>
                      </a:r>
                      <a:r>
                        <a:rPr kumimoji="0" lang="ar-EG" sz="3600" b="0" i="0" u="none" strike="noStrike" cap="none" normalizeH="0" baseline="0" dirty="0" err="1" smtClean="0">
                          <a:ln>
                            <a:noFill/>
                          </a:ln>
                          <a:solidFill>
                            <a:schemeClr val="bg1"/>
                          </a:solidFill>
                          <a:effectLst/>
                          <a:latin typeface="Arial" charset="0"/>
                          <a:cs typeface="Arial" charset="0"/>
                        </a:rPr>
                        <a:t>هوذا</a:t>
                      </a:r>
                      <a:r>
                        <a:rPr kumimoji="0" lang="ar-EG" sz="3600" b="0" i="0" u="none" strike="noStrike" cap="none" normalizeH="0" baseline="0" dirty="0" smtClean="0">
                          <a:ln>
                            <a:noFill/>
                          </a:ln>
                          <a:solidFill>
                            <a:schemeClr val="bg1"/>
                          </a:solidFill>
                          <a:effectLst/>
                          <a:latin typeface="Arial" charset="0"/>
                          <a:cs typeface="Arial" charset="0"/>
                        </a:rPr>
                        <a:t> إنسانٌ أَكُولٌ </a:t>
                      </a:r>
                      <a:r>
                        <a:rPr kumimoji="0" lang="ar-EG" sz="3600" b="0" i="0" u="none" strike="noStrike" cap="none" normalizeH="0" baseline="0" dirty="0" err="1" smtClean="0">
                          <a:ln>
                            <a:noFill/>
                          </a:ln>
                          <a:solidFill>
                            <a:schemeClr val="bg1"/>
                          </a:solidFill>
                          <a:effectLst/>
                          <a:latin typeface="Arial" charset="0"/>
                          <a:cs typeface="Arial" charset="0"/>
                        </a:rPr>
                        <a:t>وشِرِّيبُ</a:t>
                      </a:r>
                      <a:r>
                        <a:rPr kumimoji="0" lang="ar-EG" sz="3600" b="0" i="0" u="none" strike="noStrike" cap="none" normalizeH="0" baseline="0" dirty="0" smtClean="0">
                          <a:ln>
                            <a:noFill/>
                          </a:ln>
                          <a:solidFill>
                            <a:schemeClr val="bg1"/>
                          </a:solidFill>
                          <a:effectLst/>
                          <a:latin typeface="Arial" charset="0"/>
                          <a:cs typeface="Arial" charset="0"/>
                        </a:rPr>
                        <a:t> خمرٍ، مُحبٌّ </a:t>
                      </a:r>
                      <a:r>
                        <a:rPr kumimoji="0" lang="ar-EG" sz="3600" b="0" i="0" u="none" strike="noStrike" cap="none" normalizeH="0" baseline="0" dirty="0" err="1" smtClean="0">
                          <a:ln>
                            <a:noFill/>
                          </a:ln>
                          <a:solidFill>
                            <a:schemeClr val="bg1"/>
                          </a:solidFill>
                          <a:effectLst/>
                          <a:latin typeface="Arial" charset="0"/>
                          <a:cs typeface="Arial" charset="0"/>
                        </a:rPr>
                        <a:t>للعشَّارين</a:t>
                      </a:r>
                      <a:r>
                        <a:rPr kumimoji="0" lang="ar-EG" sz="3600" b="0" i="0" u="none" strike="noStrike" cap="none" normalizeH="0" baseline="0" dirty="0" smtClean="0">
                          <a:ln>
                            <a:noFill/>
                          </a:ln>
                          <a:solidFill>
                            <a:schemeClr val="bg1"/>
                          </a:solidFill>
                          <a:effectLst/>
                          <a:latin typeface="Arial" charset="0"/>
                          <a:cs typeface="Arial" charset="0"/>
                        </a:rPr>
                        <a:t> والخطاةِ. والحكمة </a:t>
                      </a:r>
                      <a:r>
                        <a:rPr kumimoji="0" lang="ar-EG" sz="3600" b="0" i="0" u="none" strike="noStrike" cap="none" normalizeH="0" baseline="0" dirty="0" err="1" smtClean="0">
                          <a:ln>
                            <a:noFill/>
                          </a:ln>
                          <a:solidFill>
                            <a:schemeClr val="bg1"/>
                          </a:solidFill>
                          <a:effectLst/>
                          <a:latin typeface="Arial" charset="0"/>
                          <a:cs typeface="Arial" charset="0"/>
                        </a:rPr>
                        <a:t>تبرَّرت</a:t>
                      </a:r>
                      <a:r>
                        <a:rPr kumimoji="0" lang="ar-EG" sz="3600" b="0" i="0" u="none" strike="noStrike" cap="none" normalizeH="0" baseline="0" dirty="0" smtClean="0">
                          <a:ln>
                            <a:noFill/>
                          </a:ln>
                          <a:solidFill>
                            <a:schemeClr val="bg1"/>
                          </a:solidFill>
                          <a:effectLst/>
                          <a:latin typeface="Arial" charset="0"/>
                          <a:cs typeface="Arial" charset="0"/>
                        </a:rPr>
                        <a:t> من جميع بنيها ".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Il a un démon. 19 Le Fils de l’homme est venu, mangeant et buvant et l’on dit : C’est un homme qui fait bonne chère et un buveur de vin, un ami des péagers et des pécheurs. Mais la sagesse a été justifiée par ses œuvres.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 name="Rectangle 61"/>
          <p:cNvSpPr>
            <a:spLocks noChangeArrowheads="1"/>
          </p:cNvSpPr>
          <p:nvPr/>
        </p:nvSpPr>
        <p:spPr bwMode="auto">
          <a:xfrm>
            <a:off x="755650" y="4142690"/>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باكر</a:t>
            </a:r>
          </a:p>
          <a:p>
            <a:pPr algn="ctr"/>
            <a:r>
              <a:rPr lang="fr-CA" sz="4400" u="sng" dirty="0">
                <a:solidFill>
                  <a:srgbClr val="FF9933"/>
                </a:solidFill>
              </a:rPr>
              <a:t>Psaume et Évangile du Matin</a:t>
            </a:r>
          </a:p>
        </p:txBody>
      </p:sp>
      <p:pic>
        <p:nvPicPr>
          <p:cNvPr id="9278" name="Picture 62"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97" name="Group 45"/>
          <p:cNvGraphicFramePr>
            <a:graphicFrameLocks noGrp="1"/>
          </p:cNvGraphicFramePr>
          <p:nvPr/>
        </p:nvGraphicFramePr>
        <p:xfrm>
          <a:off x="323527" y="764704"/>
          <a:ext cx="8568953" cy="4973448"/>
        </p:xfrm>
        <a:graphic>
          <a:graphicData uri="http://schemas.openxmlformats.org/drawingml/2006/table">
            <a:tbl>
              <a:tblPr rtl="1"/>
              <a:tblGrid>
                <a:gridCol w="4187131"/>
                <a:gridCol w="4381822"/>
              </a:tblGrid>
              <a:tr h="4249738">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( 30 : 1 ، 19 )</a:t>
                      </a:r>
                    </a:p>
                    <a:p>
                      <a:pPr marL="0" marR="0" lvl="0" indent="0" algn="just" defTabSz="914400" rtl="1" eaLnBrk="1" fontAlgn="base" latinLnBrk="0" hangingPunct="1">
                        <a:lnSpc>
                          <a:spcPct val="95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عليكَ </a:t>
                      </a:r>
                      <a:r>
                        <a:rPr kumimoji="0" lang="ar-EG" sz="3600" b="0" i="0" u="none" strike="noStrike" cap="none" normalizeH="0" baseline="0" dirty="0" err="1" smtClean="0">
                          <a:ln>
                            <a:noFill/>
                          </a:ln>
                          <a:solidFill>
                            <a:schemeClr val="bg1"/>
                          </a:solidFill>
                          <a:effectLst/>
                          <a:latin typeface="Arial" charset="0"/>
                          <a:cs typeface="Arial" charset="0"/>
                        </a:rPr>
                        <a:t>ياربُّ</a:t>
                      </a:r>
                      <a:r>
                        <a:rPr kumimoji="0" lang="ar-EG" sz="3600" b="0" i="0" u="none" strike="noStrike" cap="none" normalizeH="0" baseline="0" dirty="0" smtClean="0">
                          <a:ln>
                            <a:noFill/>
                          </a:ln>
                          <a:solidFill>
                            <a:schemeClr val="bg1"/>
                          </a:solidFill>
                          <a:effectLst/>
                          <a:latin typeface="Arial" charset="0"/>
                          <a:cs typeface="Arial" charset="0"/>
                        </a:rPr>
                        <a:t> توكلتُ فلا تُخزِني إلى الأبدِ. وبِعدلِكَ نجِّني. ما أعظمَ كثرةَ صلاحِكَ </a:t>
                      </a:r>
                      <a:r>
                        <a:rPr kumimoji="0" lang="ar-EG" sz="3600" b="0" i="0" u="none" strike="noStrike" cap="none" normalizeH="0" baseline="0" dirty="0" err="1" smtClean="0">
                          <a:ln>
                            <a:noFill/>
                          </a:ln>
                          <a:solidFill>
                            <a:schemeClr val="bg1"/>
                          </a:solidFill>
                          <a:effectLst/>
                          <a:latin typeface="Arial" charset="0"/>
                          <a:cs typeface="Arial" charset="0"/>
                        </a:rPr>
                        <a:t>ياربُّ</a:t>
                      </a:r>
                      <a:r>
                        <a:rPr kumimoji="0" lang="ar-EG" sz="3600" b="0" i="0" u="none" strike="noStrike" cap="none" normalizeH="0" baseline="0" dirty="0" smtClean="0">
                          <a:ln>
                            <a:noFill/>
                          </a:ln>
                          <a:solidFill>
                            <a:schemeClr val="bg1"/>
                          </a:solidFill>
                          <a:effectLst/>
                          <a:latin typeface="Arial" charset="0"/>
                          <a:cs typeface="Arial" charset="0"/>
                        </a:rPr>
                        <a:t>. الذي </a:t>
                      </a:r>
                      <a:r>
                        <a:rPr kumimoji="0" lang="ar-EG" sz="3600" b="0" i="0" u="none" strike="noStrike" cap="none" normalizeH="0" baseline="0" dirty="0" err="1" smtClean="0">
                          <a:ln>
                            <a:noFill/>
                          </a:ln>
                          <a:solidFill>
                            <a:schemeClr val="bg1"/>
                          </a:solidFill>
                          <a:effectLst/>
                          <a:latin typeface="Arial" charset="0"/>
                          <a:cs typeface="Arial" charset="0"/>
                        </a:rPr>
                        <a:t>إدَّخرتَهُ</a:t>
                      </a:r>
                      <a:r>
                        <a:rPr kumimoji="0" lang="ar-EG" sz="3600" b="0" i="0" u="none" strike="noStrike" cap="none" normalizeH="0" baseline="0" dirty="0" smtClean="0">
                          <a:ln>
                            <a:noFill/>
                          </a:ln>
                          <a:solidFill>
                            <a:schemeClr val="bg1"/>
                          </a:solidFill>
                          <a:effectLst/>
                          <a:latin typeface="Arial" charset="0"/>
                          <a:cs typeface="Arial" charset="0"/>
                        </a:rPr>
                        <a:t> للذينَ يَخافونَكَ.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CA" sz="3600" b="0" i="0" u="sng"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31:1,19</a:t>
                      </a:r>
                    </a:p>
                    <a:p>
                      <a:pPr marL="0" marR="0" lvl="0" indent="0" algn="just" defTabSz="914400" rtl="0" eaLnBrk="1" fontAlgn="base" latinLnBrk="0" hangingPunct="1">
                        <a:lnSpc>
                          <a:spcPct val="95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 Éternel ! en toi je me réfugie : Que jamais je ne sois dans la honte ! Libère moi dans ta justice ! </a:t>
                      </a:r>
                    </a:p>
                    <a:p>
                      <a:pPr marL="0" marR="0" lvl="0" indent="0" algn="just"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19 Oh ! </a:t>
                      </a:r>
                      <a:r>
                        <a:rPr kumimoji="0" lang="fr-CA" sz="2800" b="0" i="0" u="none" strike="noStrike" cap="none" normalizeH="0" baseline="0" dirty="0" smtClean="0">
                          <a:ln>
                            <a:noFill/>
                          </a:ln>
                          <a:solidFill>
                            <a:schemeClr val="bg1"/>
                          </a:solidFill>
                          <a:effectLst/>
                          <a:latin typeface="Arial" charset="0"/>
                          <a:cs typeface="Arial" charset="0"/>
                        </a:rPr>
                        <a:t>combien est grande ta bonté, Que tu tiens en réserve pour ceux qui te craignent,</a:t>
                      </a:r>
                    </a:p>
                    <a:p>
                      <a:pPr marL="0" marR="0" lvl="0" indent="0" algn="just"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4798" name="Rectangle 46"/>
          <p:cNvSpPr>
            <a:spLocks noGrp="1" noChangeArrowheads="1"/>
          </p:cNvSpPr>
          <p:nvPr>
            <p:ph type="ctrTitle"/>
          </p:nvPr>
        </p:nvSpPr>
        <p:spPr/>
        <p:txBody>
          <a:bodyPr/>
          <a:lstStyle/>
          <a:p>
            <a:r>
              <a:rPr lang="en-US" dirty="0"/>
              <a:t>1pm</a:t>
            </a:r>
          </a:p>
        </p:txBody>
      </p:sp>
      <p:sp>
        <p:nvSpPr>
          <p:cNvPr id="16" name="Text Box 29">
            <a:hlinkClick r:id="" action="ppaction://macro?name=LetThemExaltHimForBishop"/>
          </p:cNvPr>
          <p:cNvSpPr txBox="1">
            <a:spLocks noChangeArrowheads="1"/>
          </p:cNvSpPr>
          <p:nvPr/>
        </p:nvSpPr>
        <p:spPr bwMode="auto">
          <a:xfrm>
            <a:off x="7072330" y="6014754"/>
            <a:ext cx="1600200"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050" dirty="0" smtClean="0">
                <a:solidFill>
                  <a:schemeClr val="bg1"/>
                </a:solidFill>
              </a:rPr>
              <a:t>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796" name="Group 20"/>
          <p:cNvGraphicFramePr>
            <a:graphicFrameLocks noGrp="1"/>
          </p:cNvGraphicFramePr>
          <p:nvPr/>
        </p:nvGraphicFramePr>
        <p:xfrm>
          <a:off x="179958" y="188640"/>
          <a:ext cx="8784530" cy="6787008"/>
        </p:xfrm>
        <a:graphic>
          <a:graphicData uri="http://schemas.openxmlformats.org/drawingml/2006/table">
            <a:tbl>
              <a:tblPr rtl="1"/>
              <a:tblGrid>
                <a:gridCol w="4253158"/>
                <a:gridCol w="453137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متى ( 21 : 23 ـ 27 )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ولمَّا دخلَ الهيكل جاءَ إليهِ رؤساءُ الكهنةِ وشُيوخُ الشَّعبِ بينما هو يُعَلِّمُ، قائلين: " بأيِّ سُلطانٍ تَفعلُ هذا، ومَنْ الذي أعطاكَ هذا السُّلطانَ؟ فأجاب يسوعُ وقال لهُم: " وأنا أيضاً أسألُكُم عن كلمةٍ واحدةٍ فإنْ أعلمتموني عنها فأنا أيضاً أُعلِمَكُم بأيِّ سُلطانٍ أفعل هذا:</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Matthieu 21:23-27</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23 Jésus se rendit dans le temple, et pendant qu’il enseignait, les principaux sacrificateurs et les anciens du peuple vinrent lui dire : Par quelle autorité fais tu cela, et qui t’a donné cette autorité ? 24 Jésus leur répondit :Je vous poserai moi aussi une seule question, et si vous m’y répondez je vous dirai par quelle autorité je fais cela.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5797" name="Rectangle 21"/>
          <p:cNvSpPr>
            <a:spLocks noGrp="1" noChangeArrowheads="1"/>
          </p:cNvSpPr>
          <p:nvPr>
            <p:ph type="ctrTitle"/>
          </p:nvPr>
        </p:nvSpPr>
        <p:spPr/>
        <p:txBody>
          <a:bodyPr/>
          <a:lstStyle/>
          <a:p>
            <a:r>
              <a:rPr lang="en-US" dirty="0"/>
              <a:t>1m</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42" name="Group 14"/>
          <p:cNvGraphicFramePr>
            <a:graphicFrameLocks noGrp="1"/>
          </p:cNvGraphicFramePr>
          <p:nvPr/>
        </p:nvGraphicFramePr>
        <p:xfrm>
          <a:off x="251520" y="1484610"/>
          <a:ext cx="8712969" cy="3600574"/>
        </p:xfrm>
        <a:graphic>
          <a:graphicData uri="http://schemas.openxmlformats.org/drawingml/2006/table">
            <a:tbl>
              <a:tblPr rtl="1"/>
              <a:tblGrid>
                <a:gridCol w="4149904"/>
                <a:gridCol w="4563065"/>
              </a:tblGrid>
              <a:tr h="3600574">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معموديَّةُ يوحنَّا مِنْ أين كانت؟ مِنْ السَّماءِ </a:t>
                      </a:r>
                      <a:r>
                        <a:rPr kumimoji="0" lang="ar-EG" sz="3600" b="0" i="0" u="none" strike="noStrike" cap="none" normalizeH="0" baseline="0" dirty="0" err="1" smtClean="0">
                          <a:ln>
                            <a:noFill/>
                          </a:ln>
                          <a:solidFill>
                            <a:schemeClr val="bg1"/>
                          </a:solidFill>
                          <a:effectLst/>
                          <a:latin typeface="Arial" charset="0"/>
                          <a:cs typeface="Arial" charset="0"/>
                        </a:rPr>
                        <a:t>هى</a:t>
                      </a:r>
                      <a:r>
                        <a:rPr kumimoji="0" lang="ar-EG" sz="3600" b="0" i="0" u="none" strike="noStrike" cap="none" normalizeH="0" baseline="0" dirty="0" smtClean="0">
                          <a:ln>
                            <a:noFill/>
                          </a:ln>
                          <a:solidFill>
                            <a:schemeClr val="bg1"/>
                          </a:solidFill>
                          <a:effectLst/>
                          <a:latin typeface="Arial" charset="0"/>
                          <a:cs typeface="Arial" charset="0"/>
                        </a:rPr>
                        <a:t> أمْ مِنَ النَّاسِ؟ " فأمَّا هم فَفكَّروا في أنفُسِهِم قائلين: " إنْ قُلنا مِنْ السَّماءِ، يقولُ لنا: فلِماذا لم تُؤمِنوا به؟ </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25 </a:t>
                      </a:r>
                      <a:r>
                        <a:rPr kumimoji="0" lang="fr-CA" sz="2800" b="0" i="0" u="none" strike="noStrike" cap="none" normalizeH="0" baseline="0" dirty="0" smtClean="0">
                          <a:ln>
                            <a:noFill/>
                          </a:ln>
                          <a:solidFill>
                            <a:schemeClr val="bg1"/>
                          </a:solidFill>
                          <a:effectLst/>
                          <a:latin typeface="Arial" charset="0"/>
                          <a:cs typeface="Arial" charset="0"/>
                        </a:rPr>
                        <a:t>Le baptême de Jean, d’où venait il ? Du ciel, ou des hommes ? Mais ils raisonnèrent entre eux : Si nous répondons : Du ciel, il nous dira : Pourquoi donc n’avez vous pas cru en lui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7" name="Group 43"/>
          <p:cNvGraphicFramePr>
            <a:graphicFrameLocks noGrp="1"/>
          </p:cNvGraphicFramePr>
          <p:nvPr/>
        </p:nvGraphicFramePr>
        <p:xfrm>
          <a:off x="251520" y="646656"/>
          <a:ext cx="8785547" cy="4726560"/>
        </p:xfrm>
        <a:graphic>
          <a:graphicData uri="http://schemas.openxmlformats.org/drawingml/2006/table">
            <a:tbl>
              <a:tblPr rtl="1"/>
              <a:tblGrid>
                <a:gridCol w="4000111"/>
                <a:gridCol w="478543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وإنْ قُلنا: مِنْ النَّاسِ، نخَافُ مِنَ الجمع، لأنَّ يوحنَّا عندهم مِثلُ نَبِيٍّ ". فأجابوا وقالوا ليسوعَ: " لا نَعلَمُ ". فقال لهُم: " ولا أنا أيضاً أُعلِمَكُم بأيِّ سُلطانٍ أفعلُ هذا ".</a:t>
                      </a:r>
                      <a:r>
                        <a:rPr kumimoji="0" lang="ar-EG" sz="3600" b="1" i="0" u="none" strike="noStrike" cap="none" normalizeH="0" baseline="0" dirty="0" smtClean="0">
                          <a:ln>
                            <a:noFill/>
                          </a:ln>
                          <a:solidFill>
                            <a:schemeClr val="bg1"/>
                          </a:solidFill>
                          <a:effectLst/>
                          <a:latin typeface="Arial" charset="0"/>
                          <a:cs typeface="Arial" charset="0"/>
                        </a:rPr>
                        <a:t> </a:t>
                      </a:r>
                      <a:endParaRPr kumimoji="0" lang="fr-FR"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1" i="0" u="none" strike="noStrike" cap="none" normalizeH="0" baseline="0" dirty="0" smtClean="0">
                          <a:ln>
                            <a:noFill/>
                          </a:ln>
                          <a:solidFill>
                            <a:srgbClr val="FF9900"/>
                          </a:solidFill>
                          <a:effectLst/>
                          <a:latin typeface="Arial" charset="0"/>
                          <a:cs typeface="Arial" charset="0"/>
                        </a:rPr>
                        <a:t>( والمجد للـه دائماً ) </a:t>
                      </a:r>
                      <a:endParaRPr kumimoji="0" lang="ar-SA" sz="36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AutoNum type="arabicPlain" startAt="26"/>
                        <a:tabLst/>
                      </a:pPr>
                      <a:r>
                        <a:rPr kumimoji="0" lang="fr-CA" sz="2800" b="0" i="0" u="none" strike="noStrike" cap="none" normalizeH="0" baseline="0" dirty="0" smtClean="0">
                          <a:ln>
                            <a:noFill/>
                          </a:ln>
                          <a:solidFill>
                            <a:schemeClr val="bg1"/>
                          </a:solidFill>
                          <a:effectLst/>
                          <a:latin typeface="Arial" charset="0"/>
                          <a:cs typeface="Arial" charset="0"/>
                        </a:rPr>
                        <a:t> Et si nous répondons : Des hommes, nous avons à craindre la foule, car tous tiennent Jean pour un prophète. 27 Alors ils répondirent à Jésus : Nous ne savons pas. Et il leur dit à son tour : Moi non plus, je ne vous dirai pas par quelle autorité je fais cela</a:t>
                      </a:r>
                      <a:r>
                        <a:rPr kumimoji="0" lang="en-US" sz="2800" b="0" i="0" u="none" strike="noStrike" cap="none" normalizeH="0" baseline="0" dirty="0" smtClean="0">
                          <a:ln>
                            <a:noFill/>
                          </a:ln>
                          <a:solidFill>
                            <a:schemeClr val="bg1"/>
                          </a:solidFill>
                          <a:effectLst/>
                          <a:latin typeface="Arial" charset="0"/>
                          <a:cs typeface="Arial" charset="0"/>
                        </a:rPr>
                        <a:t>.             </a:t>
                      </a: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82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22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dirty="0" err="1" smtClean="0">
                <a:solidFill>
                  <a:schemeClr val="bg1"/>
                </a:solidFill>
              </a:rPr>
              <a:t>Epître</a:t>
            </a:r>
            <a:r>
              <a:rPr lang="en-US" sz="4000" b="1" dirty="0" smtClean="0">
                <a:solidFill>
                  <a:schemeClr val="bg1"/>
                </a:solidFill>
              </a:rPr>
              <a:t> de Saint Paul</a:t>
            </a:r>
            <a:endParaRPr lang="en-US" sz="4000" b="1" dirty="0">
              <a:solidFill>
                <a:schemeClr val="bg1"/>
              </a:solidFill>
            </a:endParaRPr>
          </a:p>
        </p:txBody>
      </p:sp>
      <p:pic>
        <p:nvPicPr>
          <p:cNvPr id="1822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33" name="Group 93"/>
          <p:cNvGraphicFramePr>
            <a:graphicFrameLocks noGrp="1"/>
          </p:cNvGraphicFramePr>
          <p:nvPr/>
        </p:nvGraphicFramePr>
        <p:xfrm>
          <a:off x="34925" y="177248"/>
          <a:ext cx="9145588" cy="6348096"/>
        </p:xfrm>
        <a:graphic>
          <a:graphicData uri="http://schemas.openxmlformats.org/drawingml/2006/table">
            <a:tbl>
              <a:tblPr rtl="1"/>
              <a:tblGrid>
                <a:gridCol w="4345003"/>
                <a:gridCol w="480058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البولس</a:t>
                      </a:r>
                      <a:r>
                        <a:rPr kumimoji="0" lang="ar-EG" sz="3600" b="0" i="0" u="sng" strike="noStrike" cap="none" normalizeH="0" baseline="0" dirty="0" smtClean="0">
                          <a:ln>
                            <a:noFill/>
                          </a:ln>
                          <a:solidFill>
                            <a:srgbClr val="FF9933"/>
                          </a:solidFill>
                          <a:effectLst/>
                          <a:latin typeface="Arial" charset="0"/>
                          <a:cs typeface="Arial" charset="0"/>
                        </a:rPr>
                        <a:t> من رسالة بولس الرسول الأولى إلى </a:t>
                      </a:r>
                      <a:r>
                        <a:rPr kumimoji="0" lang="ar-EG" sz="3600" b="0" i="0" u="sng" strike="noStrike" cap="none" normalizeH="0" baseline="0" dirty="0" err="1" smtClean="0">
                          <a:ln>
                            <a:noFill/>
                          </a:ln>
                          <a:solidFill>
                            <a:srgbClr val="FF9933"/>
                          </a:solidFill>
                          <a:effectLst/>
                          <a:latin typeface="Arial" charset="0"/>
                          <a:cs typeface="Arial" charset="0"/>
                        </a:rPr>
                        <a:t>تيموثاوس</a:t>
                      </a:r>
                      <a:r>
                        <a:rPr kumimoji="0" lang="en-C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( 1 : 12 ـ 19</a:t>
                      </a:r>
                      <a:r>
                        <a:rPr kumimoji="0" lang="en-CA" sz="3600" b="0" i="0" u="sng" strike="noStrike" cap="none" normalizeH="0" baseline="0" dirty="0" smtClean="0">
                          <a:ln>
                            <a:noFill/>
                          </a:ln>
                          <a:solidFill>
                            <a:srgbClr val="FF9933"/>
                          </a:solidFill>
                          <a:effectLst/>
                          <a:latin typeface="Arial" charset="0"/>
                          <a:cs typeface="Arial" charset="0"/>
                        </a:rPr>
                        <a:t>(</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وأنا أَشكُرُ المَسيحَ يسوعَ ربَّنا الذي قوَّانِي، لأنَّهُ حَسِبَني أمِيناً، إذ جَعَلَنِي للخدمةِ، وقد كُنتُ قَبلاً </a:t>
                      </a:r>
                      <a:r>
                        <a:rPr kumimoji="0" lang="ar-EG" sz="3600" b="0" i="0" u="none" strike="noStrike" cap="none" normalizeH="0" baseline="0" dirty="0" err="1" smtClean="0">
                          <a:ln>
                            <a:noFill/>
                          </a:ln>
                          <a:solidFill>
                            <a:schemeClr val="bg1"/>
                          </a:solidFill>
                          <a:effectLst/>
                          <a:latin typeface="Arial" charset="0"/>
                          <a:cs typeface="Arial" charset="0"/>
                        </a:rPr>
                        <a:t>مُجدِّفاً</a:t>
                      </a:r>
                      <a:r>
                        <a:rPr kumimoji="0" lang="ar-EG" sz="3600" b="0" i="0" u="none" strike="noStrike" cap="none" normalizeH="0" baseline="0" dirty="0" smtClean="0">
                          <a:ln>
                            <a:noFill/>
                          </a:ln>
                          <a:solidFill>
                            <a:schemeClr val="bg1"/>
                          </a:solidFill>
                          <a:effectLst/>
                          <a:latin typeface="Arial" charset="0"/>
                          <a:cs typeface="Arial" charset="0"/>
                        </a:rPr>
                        <a:t> ومُضطَهِداً </a:t>
                      </a:r>
                      <a:r>
                        <a:rPr kumimoji="0" lang="ar-EG" sz="3600" b="0" i="0" u="none" strike="noStrike" cap="none" normalizeH="0" baseline="0" dirty="0" err="1" smtClean="0">
                          <a:ln>
                            <a:noFill/>
                          </a:ln>
                          <a:solidFill>
                            <a:schemeClr val="bg1"/>
                          </a:solidFill>
                          <a:effectLst/>
                          <a:latin typeface="Arial" charset="0"/>
                          <a:cs typeface="Arial" charset="0"/>
                        </a:rPr>
                        <a:t>وشتَّاماً</a:t>
                      </a:r>
                      <a:r>
                        <a:rPr kumimoji="0" lang="ar-EG" sz="3600" b="0" i="0" u="none" strike="noStrike" cap="none" normalizeH="0" baseline="0" dirty="0" smtClean="0">
                          <a:ln>
                            <a:noFill/>
                          </a:ln>
                          <a:solidFill>
                            <a:schemeClr val="bg1"/>
                          </a:solidFill>
                          <a:effectLst/>
                          <a:latin typeface="Arial" charset="0"/>
                          <a:cs typeface="Arial" charset="0"/>
                        </a:rPr>
                        <a:t>. ولكنَّني رُحِمتُ، لأنَّي فَعَلتُ ذلكَ بجهلٍ في عدمِ إيمانٍ.</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1Timothée 1:12-19</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Je rends grâces à celui qui m’a fortifié, le Christ Jésus notre Seigneur, de ce qu’il m’a estimé fidèle en m’établissant dans le service,</a:t>
                      </a:r>
                      <a:r>
                        <a:rPr kumimoji="0" lang="en-US" sz="2800" b="0" i="0" u="none" strike="noStrike" cap="none" normalizeH="0" baseline="0" dirty="0" smtClean="0">
                          <a:ln>
                            <a:noFill/>
                          </a:ln>
                          <a:solidFill>
                            <a:schemeClr val="bg1"/>
                          </a:solidFill>
                          <a:effectLst/>
                          <a:latin typeface="Arial" charset="0"/>
                          <a:cs typeface="Arial" charset="0"/>
                        </a:rPr>
                        <a:t> </a:t>
                      </a:r>
                      <a:r>
                        <a:rPr kumimoji="0" lang="fr-CA" sz="2800" b="0" i="0" u="none" strike="noStrike" cap="none" normalizeH="0" baseline="0" dirty="0" smtClean="0">
                          <a:ln>
                            <a:noFill/>
                          </a:ln>
                          <a:solidFill>
                            <a:schemeClr val="bg1"/>
                          </a:solidFill>
                          <a:effectLst/>
                          <a:latin typeface="Arial" charset="0"/>
                          <a:cs typeface="Arial" charset="0"/>
                        </a:rPr>
                        <a:t>13 moi qui étais auparavant un blasphémateur, un persécuteur, un homme emporté. Mais il m’a été fait miséricorde, parce que j’agissais par ignorance, dans l’incrédulité.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334" name="Rectangle 94"/>
          <p:cNvSpPr>
            <a:spLocks noGrp="1" noChangeArrowheads="1"/>
          </p:cNvSpPr>
          <p:nvPr>
            <p:ph type="ctrTitle"/>
          </p:nvPr>
        </p:nvSpPr>
        <p:spPr/>
        <p:txBody>
          <a:bodyPr/>
          <a:lstStyle/>
          <a:p>
            <a:r>
              <a:rPr lang="en-US"/>
              <a:t>1p</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06" name="Group 34"/>
          <p:cNvGraphicFramePr>
            <a:graphicFrameLocks noGrp="1"/>
          </p:cNvGraphicFramePr>
          <p:nvPr/>
        </p:nvGraphicFramePr>
        <p:xfrm>
          <a:off x="107950" y="44450"/>
          <a:ext cx="9001125" cy="6677280"/>
        </p:xfrm>
        <a:graphic>
          <a:graphicData uri="http://schemas.openxmlformats.org/drawingml/2006/table">
            <a:tbl>
              <a:tblPr rtl="1"/>
              <a:tblGrid>
                <a:gridCol w="3981025"/>
                <a:gridCol w="502010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وقد </a:t>
                      </a:r>
                      <a:r>
                        <a:rPr kumimoji="0" lang="ar-EG" sz="3600" b="0" i="0" u="none" strike="noStrike" cap="none" normalizeH="0" baseline="0" dirty="0" err="1" smtClean="0">
                          <a:ln>
                            <a:noFill/>
                          </a:ln>
                          <a:solidFill>
                            <a:schemeClr val="bg1"/>
                          </a:solidFill>
                          <a:effectLst/>
                          <a:latin typeface="Arial" charset="0"/>
                          <a:cs typeface="Arial" charset="0"/>
                        </a:rPr>
                        <a:t>إزدادتْ</a:t>
                      </a:r>
                      <a:r>
                        <a:rPr kumimoji="0" lang="ar-EG" sz="3600" b="0" i="0" u="none" strike="noStrike" cap="none" normalizeH="0" baseline="0" dirty="0" smtClean="0">
                          <a:ln>
                            <a:noFill/>
                          </a:ln>
                          <a:solidFill>
                            <a:schemeClr val="bg1"/>
                          </a:solidFill>
                          <a:effectLst/>
                          <a:latin typeface="Arial" charset="0"/>
                          <a:cs typeface="Arial" charset="0"/>
                        </a:rPr>
                        <a:t> فيَّ نِعمَةُ ربِّنا، والإيمانُ والمحبَّةُ التي في المسيحِ يسوعَ. صادقةٌ </a:t>
                      </a:r>
                      <a:r>
                        <a:rPr kumimoji="0" lang="ar-EG" sz="3600" b="0" i="0" u="none" strike="noStrike" cap="none" normalizeH="0" baseline="0" dirty="0" err="1" smtClean="0">
                          <a:ln>
                            <a:noFill/>
                          </a:ln>
                          <a:solidFill>
                            <a:schemeClr val="bg1"/>
                          </a:solidFill>
                          <a:effectLst/>
                          <a:latin typeface="Arial" charset="0"/>
                          <a:cs typeface="Arial" charset="0"/>
                        </a:rPr>
                        <a:t>هى</a:t>
                      </a:r>
                      <a:r>
                        <a:rPr kumimoji="0" lang="ar-EG" sz="3600" b="0" i="0" u="none" strike="noStrike" cap="none" normalizeH="0" baseline="0" dirty="0" smtClean="0">
                          <a:ln>
                            <a:noFill/>
                          </a:ln>
                          <a:solidFill>
                            <a:schemeClr val="bg1"/>
                          </a:solidFill>
                          <a:effectLst/>
                          <a:latin typeface="Arial" charset="0"/>
                          <a:cs typeface="Arial" charset="0"/>
                        </a:rPr>
                        <a:t> الكلمةُ ومستحقَّةٌ أن نَقبلَها كُلَّ قبولٍ: أنَّ المسيحَ يسوعَ جاء إلى العالم ليُخَلِّصَ الخُطاةَ الذين أوَّلهُم أنا. لكِنَّني لهذا رُحِمتُ: لكي يُظهرَ فيَّ أولاً يسوعُ المسيحُ كُلَّ أناتهِ، مِثالاً للمؤمنينَ </a:t>
                      </a:r>
                      <a:r>
                        <a:rPr kumimoji="0" lang="ar-EG" sz="3600" b="0" i="0" u="none" strike="noStrike" cap="none" normalizeH="0" baseline="0" dirty="0" err="1" smtClean="0">
                          <a:ln>
                            <a:noFill/>
                          </a:ln>
                          <a:solidFill>
                            <a:schemeClr val="bg1"/>
                          </a:solidFill>
                          <a:effectLst/>
                          <a:latin typeface="Arial" charset="0"/>
                          <a:cs typeface="Arial" charset="0"/>
                        </a:rPr>
                        <a:t>بهِ</a:t>
                      </a:r>
                      <a:r>
                        <a:rPr kumimoji="0" lang="ar-EG" sz="3600" b="0" i="0" u="none" strike="noStrike" cap="none" normalizeH="0" baseline="0" dirty="0" smtClean="0">
                          <a:ln>
                            <a:noFill/>
                          </a:ln>
                          <a:solidFill>
                            <a:schemeClr val="bg1"/>
                          </a:solidFill>
                          <a:effectLst/>
                          <a:latin typeface="Arial" charset="0"/>
                          <a:cs typeface="Arial" charset="0"/>
                        </a:rPr>
                        <a:t> للحياةِ الأبديَّةِ.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14</a:t>
                      </a:r>
                      <a:r>
                        <a:rPr kumimoji="0" lang="fr-CA" sz="2800" b="0" i="0" u="none" strike="noStrike" cap="none" normalizeH="0" baseline="0" dirty="0" smtClean="0">
                          <a:ln>
                            <a:noFill/>
                          </a:ln>
                          <a:solidFill>
                            <a:schemeClr val="bg1"/>
                          </a:solidFill>
                          <a:effectLst/>
                          <a:latin typeface="Arial" charset="0"/>
                          <a:cs typeface="Arial" charset="0"/>
                        </a:rPr>
                        <a:t> Et la grâce de notre Seigneur a surabondé, avec la foi et l’amour qui est en Christ Jésus. 15 C’est une parole certaine et digne d’être entièrement reçue, que le Christ Jésus est venu dans le monde pour sauver les pécheurs, dont je suis, moi, le premier. 16 Mais il m’a été fait miséricorde, afin qu’en moi le premier, Jésus–Christ montre toute sa patience, pour servir d’exemple à ceux qui croiront en lui pour la vie éternelle.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01" name="Group 37"/>
          <p:cNvGraphicFramePr>
            <a:graphicFrameLocks noGrp="1"/>
          </p:cNvGraphicFramePr>
          <p:nvPr/>
        </p:nvGraphicFramePr>
        <p:xfrm>
          <a:off x="179512" y="313648"/>
          <a:ext cx="8784977" cy="6067680"/>
        </p:xfrm>
        <a:graphic>
          <a:graphicData uri="http://schemas.openxmlformats.org/drawingml/2006/table">
            <a:tbl>
              <a:tblPr rtl="1"/>
              <a:tblGrid>
                <a:gridCol w="4393256"/>
                <a:gridCol w="439172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ومَلِكُ الدُّهُورِ الذي لا يَفنَى ولا يُرى، وحدهُ الإله، له الكرَامةُ والمَجدُ إلى دهرِ الدُّهورِ. آمين.</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هذه الوصيَّةُ أيُّها الابنُ </a:t>
                      </a:r>
                      <a:r>
                        <a:rPr kumimoji="0" lang="ar-EG" sz="3600" b="0" i="0" u="none" strike="noStrike" cap="none" normalizeH="0" baseline="0" dirty="0" err="1" smtClean="0">
                          <a:ln>
                            <a:noFill/>
                          </a:ln>
                          <a:solidFill>
                            <a:schemeClr val="bg1"/>
                          </a:solidFill>
                          <a:effectLst/>
                          <a:latin typeface="Arial" charset="0"/>
                          <a:cs typeface="Arial" charset="0"/>
                        </a:rPr>
                        <a:t>تيموثاوس</a:t>
                      </a:r>
                      <a:r>
                        <a:rPr kumimoji="0" lang="ar-EG" sz="3600" b="0" i="0" u="none" strike="noStrike" cap="none" normalizeH="0" baseline="0" dirty="0" smtClean="0">
                          <a:ln>
                            <a:noFill/>
                          </a:ln>
                          <a:solidFill>
                            <a:schemeClr val="bg1"/>
                          </a:solidFill>
                          <a:effectLst/>
                          <a:latin typeface="Arial" charset="0"/>
                          <a:cs typeface="Arial" charset="0"/>
                        </a:rPr>
                        <a:t> أستودِعُكَ إيَّاها حسبَ النُّبوَّاتِ التي سَبَقَتْ عليكَ، لكي تُمنطقَ ذاتَكَ </a:t>
                      </a:r>
                      <a:r>
                        <a:rPr kumimoji="0" lang="ar-EG" sz="3600" b="0" i="0" u="none" strike="noStrike" cap="none" normalizeH="0" baseline="0" dirty="0" err="1" smtClean="0">
                          <a:ln>
                            <a:noFill/>
                          </a:ln>
                          <a:solidFill>
                            <a:schemeClr val="bg1"/>
                          </a:solidFill>
                          <a:effectLst/>
                          <a:latin typeface="Arial" charset="0"/>
                          <a:cs typeface="Arial" charset="0"/>
                        </a:rPr>
                        <a:t>بها</a:t>
                      </a:r>
                      <a:r>
                        <a:rPr kumimoji="0" lang="ar-EG" sz="3600" b="0" i="0" u="none" strike="noStrike" cap="none" normalizeH="0" baseline="0" dirty="0" smtClean="0">
                          <a:ln>
                            <a:noFill/>
                          </a:ln>
                          <a:solidFill>
                            <a:schemeClr val="bg1"/>
                          </a:solidFill>
                          <a:effectLst/>
                          <a:latin typeface="Arial" charset="0"/>
                          <a:cs typeface="Arial" charset="0"/>
                        </a:rPr>
                        <a:t> للمُحارَبَةِ الحَسَنَةِ،</a:t>
                      </a:r>
                      <a:r>
                        <a:rPr kumimoji="0" lang="ar-EG" sz="32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ولكَ إيمانٌ  وضميرٌ صالحٌ.</a:t>
                      </a:r>
                      <a:endParaRPr kumimoji="0" lang="en-CA" sz="2800" b="0" i="0" u="none" strike="noStrike" cap="none" normalizeH="0" baseline="0" dirty="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17  Au Roi des siècles, immortel, invisible, seul Dieu, honneur et gloire aux siècles des siècles! Amen! 18 La recommandation que je t’adresse, Timothée, mon enfant, selon les prophéties faites à ton sujet, c’est que, d’après elles, tu combattes le bon combat, 19 en gardant la foi et une bonne conscience.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8" name="Rectangle 12"/>
          <p:cNvSpPr>
            <a:spLocks noChangeArrowheads="1"/>
          </p:cNvSpPr>
          <p:nvPr/>
        </p:nvSpPr>
        <p:spPr bwMode="auto">
          <a:xfrm>
            <a:off x="395288" y="1196975"/>
            <a:ext cx="8569325" cy="2062103"/>
          </a:xfrm>
          <a:prstGeom prst="rect">
            <a:avLst/>
          </a:prstGeom>
          <a:noFill/>
          <a:ln w="9525">
            <a:noFill/>
            <a:miter lim="800000"/>
            <a:headEnd/>
            <a:tailEnd/>
          </a:ln>
          <a:effectLst/>
        </p:spPr>
        <p:txBody>
          <a:bodyPr>
            <a:spAutoFit/>
          </a:bodyPr>
          <a:lstStyle/>
          <a:p>
            <a:pPr algn="ctr"/>
            <a:r>
              <a:rPr lang="ar-SA" sz="3200" dirty="0" smtClean="0">
                <a:solidFill>
                  <a:srgbClr val="FF9900"/>
                </a:solidFill>
              </a:rPr>
              <a:t>نعمة </a:t>
            </a:r>
            <a:r>
              <a:rPr lang="ar-SA" sz="3200" dirty="0">
                <a:solidFill>
                  <a:srgbClr val="FF9900"/>
                </a:solidFill>
              </a:rPr>
              <a:t>اللـه </a:t>
            </a:r>
            <a:r>
              <a:rPr lang="ar-SA" sz="3200" dirty="0" err="1">
                <a:solidFill>
                  <a:srgbClr val="FF9900"/>
                </a:solidFill>
              </a:rPr>
              <a:t>الآب</a:t>
            </a:r>
            <a:r>
              <a:rPr lang="ar-SA" sz="3200" dirty="0">
                <a:solidFill>
                  <a:srgbClr val="FF9900"/>
                </a:solidFill>
              </a:rPr>
              <a:t>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3099792" y="6165304"/>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5348" name="Text Box 4"/>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err="1" smtClean="0">
                <a:solidFill>
                  <a:schemeClr val="bg1"/>
                </a:solidFill>
              </a:rPr>
              <a:t>Epître</a:t>
            </a:r>
            <a:r>
              <a:rPr lang="en-US" sz="4000" dirty="0" smtClean="0">
                <a:solidFill>
                  <a:schemeClr val="bg1"/>
                </a:solidFill>
              </a:rPr>
              <a:t> à </a:t>
            </a:r>
            <a:r>
              <a:rPr lang="en-US" sz="4000" dirty="0" err="1" smtClean="0">
                <a:solidFill>
                  <a:schemeClr val="bg1"/>
                </a:solidFill>
              </a:rPr>
              <a:t>l’Eglise</a:t>
            </a:r>
            <a:r>
              <a:rPr lang="en-US" sz="4000" dirty="0" smtClean="0">
                <a:solidFill>
                  <a:schemeClr val="bg1"/>
                </a:solidFill>
              </a:rPr>
              <a:t> </a:t>
            </a:r>
            <a:r>
              <a:rPr lang="en-US" sz="4000" dirty="0" err="1" smtClean="0">
                <a:solidFill>
                  <a:schemeClr val="bg1"/>
                </a:solidFill>
              </a:rPr>
              <a:t>Universelle</a:t>
            </a:r>
            <a:endParaRPr lang="en-US" sz="4000" dirty="0">
              <a:solidFill>
                <a:schemeClr val="bg1"/>
              </a:solidFill>
            </a:endParaRPr>
          </a:p>
        </p:txBody>
      </p:sp>
      <p:pic>
        <p:nvPicPr>
          <p:cNvPr id="185349" name="Picture 5"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76" name="Group 68"/>
          <p:cNvGraphicFramePr>
            <a:graphicFrameLocks noGrp="1"/>
          </p:cNvGraphicFramePr>
          <p:nvPr/>
        </p:nvGraphicFramePr>
        <p:xfrm>
          <a:off x="251520" y="251544"/>
          <a:ext cx="8712969" cy="6201792"/>
        </p:xfrm>
        <a:graphic>
          <a:graphicData uri="http://schemas.openxmlformats.org/drawingml/2006/table">
            <a:tbl>
              <a:tblPr rtl="1"/>
              <a:tblGrid>
                <a:gridCol w="4404879"/>
                <a:gridCol w="4308090"/>
              </a:tblGrid>
              <a:tr h="471328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الكاثوليكون</a:t>
                      </a:r>
                      <a:r>
                        <a:rPr kumimoji="0" lang="ar-EG" sz="3600" b="0" i="0" u="sng" strike="noStrike" cap="none" normalizeH="0" baseline="0" dirty="0" smtClean="0">
                          <a:ln>
                            <a:noFill/>
                          </a:ln>
                          <a:solidFill>
                            <a:srgbClr val="FF9933"/>
                          </a:solidFill>
                          <a:effectLst/>
                          <a:latin typeface="Arial" charset="0"/>
                          <a:cs typeface="Arial" charset="0"/>
                        </a:rPr>
                        <a:t> من رسالة يعقوب الرسول( 1 : 22 ـ 27 )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كونوا عَامِلِينَ بالكلمةِ، لا سَامِعِينَ فقط خادِعِينَ نُفوسَكُم وحدَكُم. أنَّ مَنْ يَسمعُ الكلمةَ ولا يَعملُ </a:t>
                      </a:r>
                      <a:r>
                        <a:rPr kumimoji="0" lang="ar-EG" sz="3600" b="0" i="0" u="none" strike="noStrike" cap="none" normalizeH="0" baseline="0" dirty="0" err="1" smtClean="0">
                          <a:ln>
                            <a:noFill/>
                          </a:ln>
                          <a:solidFill>
                            <a:schemeClr val="bg1"/>
                          </a:solidFill>
                          <a:effectLst/>
                          <a:latin typeface="Arial" charset="0"/>
                          <a:cs typeface="Arial" charset="0"/>
                        </a:rPr>
                        <a:t>بها</a:t>
                      </a:r>
                      <a:r>
                        <a:rPr kumimoji="0" lang="ar-EG" sz="3600" b="0" i="0" u="none" strike="noStrike" cap="none" normalizeH="0" baseline="0" dirty="0" smtClean="0">
                          <a:ln>
                            <a:noFill/>
                          </a:ln>
                          <a:solidFill>
                            <a:schemeClr val="bg1"/>
                          </a:solidFill>
                          <a:effectLst/>
                          <a:latin typeface="Arial" charset="0"/>
                          <a:cs typeface="Arial" charset="0"/>
                        </a:rPr>
                        <a:t>، فهذا يُشبِهُ رَجُلاً نَاظِراً وَجهَ ولادتهِ في مرآةٍ، فإنَّهُ نَظرَ ذاتَهُ ومَضى، وللوقتِ نسِيَ الهيئةَ التي كان فيها. </a:t>
                      </a:r>
                      <a:endParaRPr kumimoji="0" lang="en-CA" sz="3600" b="0" i="0" u="sng"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72000" marR="72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Jacques 1:22-27</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22 Pratiquez la parole et ne l’écoutez pas seulement, en vous abusant par de faux raisonnements. </a:t>
                      </a:r>
                      <a:r>
                        <a:rPr kumimoji="0" lang="en-US" sz="2800" b="0" i="0" u="none" strike="noStrike" cap="none" normalizeH="0" baseline="0" dirty="0" smtClean="0">
                          <a:ln>
                            <a:noFill/>
                          </a:ln>
                          <a:solidFill>
                            <a:schemeClr val="bg1"/>
                          </a:solidFill>
                          <a:effectLst/>
                          <a:latin typeface="Arial" charset="0"/>
                          <a:cs typeface="Arial" charset="0"/>
                        </a:rPr>
                        <a:t>23</a:t>
                      </a:r>
                      <a:r>
                        <a:rPr kumimoji="0" lang="fr-CA" sz="2800" b="0" i="0" u="none" strike="noStrike" cap="none" normalizeH="0" baseline="0" dirty="0" smtClean="0">
                          <a:ln>
                            <a:noFill/>
                          </a:ln>
                          <a:solidFill>
                            <a:schemeClr val="bg1"/>
                          </a:solidFill>
                          <a:effectLst/>
                          <a:latin typeface="Arial" charset="0"/>
                          <a:cs typeface="Arial" charset="0"/>
                        </a:rPr>
                        <a:t>  Car si quelqu’un écoute la parole et ne la pratique pas, il est semblable à un homme qui regarde dans un miroir son visage naturel</a:t>
                      </a:r>
                      <a:endParaRPr kumimoji="0" lang="ar-EG" sz="2800" b="0" i="0" u="none" strike="noStrike" cap="none" normalizeH="0" baseline="0" dirty="0" smtClean="0">
                        <a:ln>
                          <a:noFill/>
                        </a:ln>
                        <a:solidFill>
                          <a:schemeClr val="bg1"/>
                        </a:solidFill>
                        <a:effectLst/>
                        <a:latin typeface="Arial" charset="0"/>
                        <a:cs typeface="Arial" charset="0"/>
                      </a:endParaRPr>
                    </a:p>
                  </a:txBody>
                  <a:tcPr marL="72000" marR="72000" marT="46800" marB="46800" horzOverflow="overflow">
                    <a:lnL>
                      <a:noFill/>
                    </a:lnL>
                    <a:lnR cap="flat">
                      <a:noFill/>
                    </a:lnR>
                    <a:lnT>
                      <a:noFill/>
                    </a:lnT>
                    <a:lnB cap="flat">
                      <a:noFill/>
                    </a:lnB>
                    <a:lnTlToBr>
                      <a:noFill/>
                    </a:lnTlToBr>
                    <a:lnBlToTr>
                      <a:noFill/>
                    </a:lnBlToTr>
                    <a:noFill/>
                  </a:tcPr>
                </a:tc>
              </a:tr>
            </a:tbl>
          </a:graphicData>
        </a:graphic>
      </p:graphicFrame>
      <p:sp>
        <p:nvSpPr>
          <p:cNvPr id="17477" name="Rectangle 69"/>
          <p:cNvSpPr>
            <a:spLocks noGrp="1" noChangeArrowheads="1"/>
          </p:cNvSpPr>
          <p:nvPr>
            <p:ph type="ctrTitle"/>
          </p:nvPr>
        </p:nvSpPr>
        <p:spPr/>
        <p:txBody>
          <a:bodyPr/>
          <a:lstStyle/>
          <a:p>
            <a:r>
              <a:rPr lang="en-US" dirty="0"/>
              <a:t>1c</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88" name="Group 56"/>
          <p:cNvGraphicFramePr>
            <a:graphicFrameLocks noGrp="1"/>
          </p:cNvGraphicFramePr>
          <p:nvPr/>
        </p:nvGraphicFramePr>
        <p:xfrm>
          <a:off x="251520" y="361272"/>
          <a:ext cx="8640961" cy="6092064"/>
        </p:xfrm>
        <a:graphic>
          <a:graphicData uri="http://schemas.openxmlformats.org/drawingml/2006/table">
            <a:tbl>
              <a:tblPr rtl="1"/>
              <a:tblGrid>
                <a:gridCol w="3734727"/>
                <a:gridCol w="490623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وأمَّا مَنْ تَطلعَ في نَاموسِ الحُرِّيَّةِ الكامِلِ وثَبَتَ فيه، وصَارَ ليس سامِعاً نَاسياً بل مُمارِساً للعملِ، فهذا يَكونُ </a:t>
                      </a:r>
                      <a:r>
                        <a:rPr kumimoji="0" lang="ar-EG" sz="3600" b="0" i="0" u="none" strike="noStrike" cap="none" normalizeH="0" baseline="0" dirty="0" err="1" smtClean="0">
                          <a:ln>
                            <a:noFill/>
                          </a:ln>
                          <a:solidFill>
                            <a:schemeClr val="bg1"/>
                          </a:solidFill>
                          <a:effectLst/>
                          <a:latin typeface="Arial" charset="0"/>
                          <a:cs typeface="Arial" charset="0"/>
                        </a:rPr>
                        <a:t>مَغبوطاً</a:t>
                      </a:r>
                      <a:r>
                        <a:rPr kumimoji="0" lang="ar-EG" sz="3600" b="0" i="0" u="none" strike="noStrike" cap="none" normalizeH="0" baseline="0" dirty="0" smtClean="0">
                          <a:ln>
                            <a:noFill/>
                          </a:ln>
                          <a:solidFill>
                            <a:schemeClr val="bg1"/>
                          </a:solidFill>
                          <a:effectLst/>
                          <a:latin typeface="Arial" charset="0"/>
                          <a:cs typeface="Arial" charset="0"/>
                        </a:rPr>
                        <a:t> في ما يعملهُ. ومَن يَظنُّ في نفسهِ أنَّهُ دَيِّنٌ، ولا يُلجِمُ لِسَانَهُ، بل يَخدَعُ قَلبَهُ، فعِبادةُ هذا بَاطِلةٌ.</a:t>
                      </a:r>
                      <a:r>
                        <a:rPr kumimoji="0" lang="ar-EG" sz="32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25  Mais celui qui a plongé les regards dans la loi parfaite, la loi de la liberté, et qui persévère, non pas en l’écoutant pour l’oublier, mais en la pratiquant activement, celui–là sera heureux dans son action même. 26 Si quelqu’un pense être religieux, sans tenir sa langue en bride, mais en trompant son cœur, la religion de cet homme est vaine.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03" name="Group 47"/>
          <p:cNvGraphicFramePr>
            <a:graphicFrameLocks noGrp="1"/>
          </p:cNvGraphicFramePr>
          <p:nvPr/>
        </p:nvGraphicFramePr>
        <p:xfrm>
          <a:off x="323527" y="1556618"/>
          <a:ext cx="8568953" cy="3220848"/>
        </p:xfrm>
        <a:graphic>
          <a:graphicData uri="http://schemas.openxmlformats.org/drawingml/2006/table">
            <a:tbl>
              <a:tblPr rtl="1"/>
              <a:tblGrid>
                <a:gridCol w="4285226"/>
                <a:gridCol w="4283727"/>
              </a:tblGrid>
              <a:tr h="309651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وأمَّا الدِّيانةُ الطَّاهِرَةُ غَيرُ </a:t>
                      </a:r>
                      <a:r>
                        <a:rPr kumimoji="0" lang="ar-EG" sz="3600" b="0" i="0" u="none" strike="noStrike" cap="none" normalizeH="0" baseline="0" dirty="0" err="1" smtClean="0">
                          <a:ln>
                            <a:noFill/>
                          </a:ln>
                          <a:solidFill>
                            <a:schemeClr val="bg1"/>
                          </a:solidFill>
                          <a:effectLst/>
                          <a:latin typeface="Arial" charset="0"/>
                          <a:cs typeface="Arial" charset="0"/>
                        </a:rPr>
                        <a:t>الدنِسةِ</a:t>
                      </a:r>
                      <a:r>
                        <a:rPr kumimoji="0" lang="ar-EG" sz="3600" b="0" i="0" u="none" strike="noStrike" cap="none" normalizeH="0" baseline="0" dirty="0" smtClean="0">
                          <a:ln>
                            <a:noFill/>
                          </a:ln>
                          <a:solidFill>
                            <a:schemeClr val="bg1"/>
                          </a:solidFill>
                          <a:effectLst/>
                          <a:latin typeface="Arial" charset="0"/>
                          <a:cs typeface="Arial" charset="0"/>
                        </a:rPr>
                        <a:t> عندَ اللهِ </a:t>
                      </a:r>
                      <a:r>
                        <a:rPr kumimoji="0" lang="ar-EG" sz="3600" b="0" i="0" u="none" strike="noStrike" cap="none" normalizeH="0" baseline="0" dirty="0" err="1" smtClean="0">
                          <a:ln>
                            <a:noFill/>
                          </a:ln>
                          <a:solidFill>
                            <a:schemeClr val="bg1"/>
                          </a:solidFill>
                          <a:effectLst/>
                          <a:latin typeface="Arial" charset="0"/>
                          <a:cs typeface="Arial" charset="0"/>
                        </a:rPr>
                        <a:t>الآبِ</a:t>
                      </a:r>
                      <a:r>
                        <a:rPr kumimoji="0" lang="ar-EG"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err="1" smtClean="0">
                          <a:ln>
                            <a:noFill/>
                          </a:ln>
                          <a:solidFill>
                            <a:schemeClr val="bg1"/>
                          </a:solidFill>
                          <a:effectLst/>
                          <a:latin typeface="Arial" charset="0"/>
                          <a:cs typeface="Arial" charset="0"/>
                        </a:rPr>
                        <a:t>هى</a:t>
                      </a:r>
                      <a:r>
                        <a:rPr kumimoji="0" lang="ar-EG" sz="3600" b="0" i="0" u="none" strike="noStrike" cap="none" normalizeH="0" baseline="0" dirty="0" smtClean="0">
                          <a:ln>
                            <a:noFill/>
                          </a:ln>
                          <a:solidFill>
                            <a:schemeClr val="bg1"/>
                          </a:solidFill>
                          <a:effectLst/>
                          <a:latin typeface="Arial" charset="0"/>
                          <a:cs typeface="Arial" charset="0"/>
                        </a:rPr>
                        <a:t> هذه: افتِقادُ اليَتامَى والأرَامِلِ في ضِيقَتِهِم، وأنْ يحفظَ الإنسانُ نَفسَهُ مِنَ العالمِ بلا دَنَسٍ.</a:t>
                      </a:r>
                      <a:r>
                        <a:rPr kumimoji="0" lang="ar-EG" sz="3600" b="0" i="0" u="none" strike="noStrike" cap="none" normalizeH="0" baseline="0" dirty="0" smtClean="0">
                          <a:ln>
                            <a:noFill/>
                          </a:ln>
                          <a:solidFill>
                            <a:srgbClr val="FF9933"/>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27 La religion pure et sans tache, devant Dieu le Père, consiste à visiter les orphelins et les veuves dans leurs afflictions, et à se garder des souillures du monde.</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4" name="Rectangle 14"/>
          <p:cNvSpPr>
            <a:spLocks noChangeArrowheads="1"/>
          </p:cNvSpPr>
          <p:nvPr/>
        </p:nvSpPr>
        <p:spPr bwMode="auto">
          <a:xfrm>
            <a:off x="323850" y="1220847"/>
            <a:ext cx="8569325" cy="3216265"/>
          </a:xfrm>
          <a:prstGeom prst="rect">
            <a:avLst/>
          </a:prstGeom>
          <a:noFill/>
          <a:ln w="9525">
            <a:noFill/>
            <a:miter lim="800000"/>
            <a:headEnd/>
            <a:tailEnd/>
          </a:ln>
          <a:effectLst/>
        </p:spPr>
        <p:txBody>
          <a:bodyPr>
            <a:spAutoFit/>
          </a:bodyPr>
          <a:lstStyle/>
          <a:p>
            <a:pPr algn="ctr"/>
            <a:r>
              <a:rPr lang="ar-SA" sz="2800" dirty="0" smtClean="0">
                <a:solidFill>
                  <a:srgbClr val="FF9900"/>
                </a:solidFill>
              </a:rPr>
              <a:t>لا </a:t>
            </a:r>
            <a:r>
              <a:rPr lang="ar-SA" sz="2800" dirty="0">
                <a:solidFill>
                  <a:srgbClr val="FF9900"/>
                </a:solidFill>
              </a:rPr>
              <a:t>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105331"/>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idx="4294967295"/>
          </p:nvPr>
        </p:nvSpPr>
        <p:spPr>
          <a:xfrm>
            <a:off x="762000" y="1773238"/>
            <a:ext cx="7772400" cy="3048000"/>
          </a:xfrm>
          <a:noFill/>
          <a:ln/>
        </p:spPr>
        <p:txBody>
          <a:bodyPr/>
          <a:lstStyle/>
          <a:p>
            <a:pPr rtl="0"/>
            <a:r>
              <a:rPr lang="en-AU" sz="4000" i="1" dirty="0" err="1" smtClean="0">
                <a:solidFill>
                  <a:schemeClr val="bg1"/>
                </a:solidFill>
              </a:rPr>
              <a:t>Actes</a:t>
            </a:r>
            <a:r>
              <a:rPr lang="en-AU" sz="4000" i="1" dirty="0" smtClean="0">
                <a:solidFill>
                  <a:schemeClr val="bg1"/>
                </a:solidFill>
              </a:rPr>
              <a:t> de </a:t>
            </a:r>
            <a:r>
              <a:rPr lang="en-AU" sz="4000" i="1" dirty="0" err="1" smtClean="0">
                <a:solidFill>
                  <a:schemeClr val="bg1"/>
                </a:solidFill>
              </a:rPr>
              <a:t>nos</a:t>
            </a:r>
            <a:r>
              <a:rPr lang="en-AU" sz="4000" i="1" dirty="0" smtClean="0">
                <a:solidFill>
                  <a:schemeClr val="bg1"/>
                </a:solidFill>
              </a:rPr>
              <a:t> </a:t>
            </a:r>
            <a:r>
              <a:rPr lang="en-AU" sz="4000" i="1" dirty="0" err="1" smtClean="0">
                <a:solidFill>
                  <a:schemeClr val="bg1"/>
                </a:solidFill>
              </a:rPr>
              <a:t>pères</a:t>
            </a:r>
            <a:r>
              <a:rPr lang="en-AU" sz="4000" i="1" dirty="0" smtClean="0">
                <a:solidFill>
                  <a:schemeClr val="bg1"/>
                </a:solidFill>
              </a:rPr>
              <a:t> les </a:t>
            </a:r>
            <a:r>
              <a:rPr lang="en-AU" sz="4000" i="1" dirty="0" err="1" smtClean="0">
                <a:solidFill>
                  <a:schemeClr val="bg1"/>
                </a:solidFill>
              </a:rPr>
              <a:t>apôtres</a:t>
            </a:r>
            <a:r>
              <a:rPr lang="en-AU" sz="4000" i="1" dirty="0" smtClean="0">
                <a:solidFill>
                  <a:schemeClr val="bg1"/>
                </a:solidFill>
              </a:rPr>
              <a:t> </a:t>
            </a:r>
            <a:r>
              <a:rPr lang="en-AU" sz="4000" i="1" dirty="0" err="1" smtClean="0">
                <a:solidFill>
                  <a:schemeClr val="bg1"/>
                </a:solidFill>
              </a:rPr>
              <a:t>que</a:t>
            </a:r>
            <a:r>
              <a:rPr lang="en-AU" sz="4000" i="1" dirty="0" smtClean="0">
                <a:solidFill>
                  <a:schemeClr val="bg1"/>
                </a:solidFill>
              </a:rPr>
              <a:t> </a:t>
            </a:r>
            <a:r>
              <a:rPr lang="en-AU" sz="4000" i="1" dirty="0" err="1" smtClean="0">
                <a:solidFill>
                  <a:schemeClr val="bg1"/>
                </a:solidFill>
              </a:rPr>
              <a:t>leurs</a:t>
            </a:r>
            <a:r>
              <a:rPr lang="en-AU" sz="4000" i="1" dirty="0" smtClean="0">
                <a:solidFill>
                  <a:schemeClr val="bg1"/>
                </a:solidFill>
              </a:rPr>
              <a:t> </a:t>
            </a:r>
            <a:r>
              <a:rPr lang="en-AU" sz="4000" i="1" dirty="0" err="1" smtClean="0">
                <a:solidFill>
                  <a:schemeClr val="bg1"/>
                </a:solidFill>
              </a:rPr>
              <a:t>saintes</a:t>
            </a:r>
            <a:r>
              <a:rPr lang="en-AU" sz="4000" i="1" dirty="0" smtClean="0">
                <a:solidFill>
                  <a:schemeClr val="bg1"/>
                </a:solidFill>
              </a:rPr>
              <a:t> </a:t>
            </a:r>
            <a:r>
              <a:rPr lang="en-AU" sz="4000" i="1" dirty="0" err="1" smtClean="0">
                <a:solidFill>
                  <a:schemeClr val="bg1"/>
                </a:solidFill>
              </a:rPr>
              <a:t>bénédictions</a:t>
            </a:r>
            <a:r>
              <a:rPr lang="en-AU" sz="4000" i="1" dirty="0" smtClean="0">
                <a:solidFill>
                  <a:schemeClr val="bg1"/>
                </a:solidFill>
              </a:rPr>
              <a:t> </a:t>
            </a:r>
            <a:r>
              <a:rPr lang="en-AU" sz="4000" i="1" dirty="0" err="1" smtClean="0">
                <a:solidFill>
                  <a:schemeClr val="bg1"/>
                </a:solidFill>
              </a:rPr>
              <a:t>soient</a:t>
            </a:r>
            <a:r>
              <a:rPr lang="en-AU" sz="4000" i="1" dirty="0" smtClean="0">
                <a:solidFill>
                  <a:schemeClr val="bg1"/>
                </a:solidFill>
              </a:rPr>
              <a:t> avec nous </a:t>
            </a:r>
            <a:r>
              <a:rPr lang="en-AU" sz="4000" i="1" dirty="0" err="1" smtClean="0">
                <a:solidFill>
                  <a:schemeClr val="bg1"/>
                </a:solidFill>
              </a:rPr>
              <a:t>tous</a:t>
            </a:r>
            <a:r>
              <a:rPr lang="en-AU" sz="4000" i="1" dirty="0" smtClean="0">
                <a:solidFill>
                  <a:schemeClr val="bg1"/>
                </a:solidFill>
              </a:rPr>
              <a:t>, Amen.</a:t>
            </a:r>
            <a:endParaRPr lang="en-AU" sz="4000" i="1" dirty="0">
              <a:solidFill>
                <a:schemeClr val="bg1"/>
              </a:solidFill>
            </a:endParaRPr>
          </a:p>
        </p:txBody>
      </p:sp>
      <p:sp>
        <p:nvSpPr>
          <p:cNvPr id="188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smtClean="0">
                <a:solidFill>
                  <a:schemeClr val="bg1"/>
                </a:solidFill>
              </a:rPr>
              <a:t>PRAXIS</a:t>
            </a:r>
            <a:endParaRPr lang="en-US" sz="4000" dirty="0">
              <a:solidFill>
                <a:schemeClr val="bg1"/>
              </a:solidFill>
            </a:endParaRPr>
          </a:p>
        </p:txBody>
      </p:sp>
      <p:pic>
        <p:nvPicPr>
          <p:cNvPr id="18842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18842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48" name="Group 68"/>
          <p:cNvGraphicFramePr>
            <a:graphicFrameLocks noGrp="1"/>
          </p:cNvGraphicFramePr>
          <p:nvPr/>
        </p:nvGraphicFramePr>
        <p:xfrm>
          <a:off x="107950" y="44450"/>
          <a:ext cx="9072563" cy="6896736"/>
        </p:xfrm>
        <a:graphic>
          <a:graphicData uri="http://schemas.openxmlformats.org/drawingml/2006/table">
            <a:tbl>
              <a:tblPr rtl="1"/>
              <a:tblGrid>
                <a:gridCol w="4227761"/>
                <a:gridCol w="4844802"/>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الإبركسيس</a:t>
                      </a:r>
                      <a:r>
                        <a:rPr kumimoji="0" lang="ar-EG" sz="3600" b="0" i="0" u="sng" strike="noStrike" cap="none" normalizeH="0" baseline="0" dirty="0" smtClean="0">
                          <a:ln>
                            <a:noFill/>
                          </a:ln>
                          <a:solidFill>
                            <a:srgbClr val="FF9933"/>
                          </a:solidFill>
                          <a:effectLst/>
                          <a:latin typeface="Arial" charset="0"/>
                          <a:cs typeface="Arial" charset="0"/>
                        </a:rPr>
                        <a:t> فصل من أعمال آبائنا الرسل الأطهار</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13 : 25ـ 33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ولمَّا أكملَ يوحنَّا سَعيَهُ جَعلَ يقولُ: مَن تظنُّونَ أنِّي أنا، لستُ أنا هو لكِنْ </a:t>
                      </a:r>
                      <a:r>
                        <a:rPr kumimoji="0" lang="ar-EG" sz="3600" b="0" i="0" u="none" strike="noStrike" cap="none" normalizeH="0" baseline="0" dirty="0" err="1" smtClean="0">
                          <a:ln>
                            <a:noFill/>
                          </a:ln>
                          <a:solidFill>
                            <a:schemeClr val="bg1"/>
                          </a:solidFill>
                          <a:effectLst/>
                          <a:latin typeface="Arial" charset="0"/>
                          <a:cs typeface="Arial" charset="0"/>
                        </a:rPr>
                        <a:t>هوذا</a:t>
                      </a:r>
                      <a:r>
                        <a:rPr kumimoji="0" lang="ar-EG" sz="3600" b="0" i="0" u="none" strike="noStrike" cap="none" normalizeH="0" baseline="0" dirty="0" smtClean="0">
                          <a:ln>
                            <a:noFill/>
                          </a:ln>
                          <a:solidFill>
                            <a:schemeClr val="bg1"/>
                          </a:solidFill>
                          <a:effectLst/>
                          <a:latin typeface="Arial" charset="0"/>
                          <a:cs typeface="Arial" charset="0"/>
                        </a:rPr>
                        <a:t> يأتي بعدِي </a:t>
                      </a:r>
                      <a:r>
                        <a:rPr kumimoji="0" lang="ar-EG" sz="3600" b="0" i="0" u="none" strike="noStrike" cap="none" normalizeH="0" baseline="0" dirty="0" err="1" smtClean="0">
                          <a:ln>
                            <a:noFill/>
                          </a:ln>
                          <a:solidFill>
                            <a:schemeClr val="bg1"/>
                          </a:solidFill>
                          <a:effectLst/>
                          <a:latin typeface="Arial" charset="0"/>
                          <a:cs typeface="Arial" charset="0"/>
                        </a:rPr>
                        <a:t>الَّذى</a:t>
                      </a:r>
                      <a:r>
                        <a:rPr kumimoji="0" lang="ar-EG" sz="3600" b="0" i="0" u="none" strike="noStrike" cap="none" normalizeH="0" baseline="0" dirty="0" smtClean="0">
                          <a:ln>
                            <a:noFill/>
                          </a:ln>
                          <a:solidFill>
                            <a:schemeClr val="bg1"/>
                          </a:solidFill>
                          <a:effectLst/>
                          <a:latin typeface="Arial" charset="0"/>
                          <a:cs typeface="Arial" charset="0"/>
                        </a:rPr>
                        <a:t> لستُ أهلاً أنْ أَحُلَّ حِذاءَ قدَميهِ. أيُّها الرِّجالُ إخوتنا بني جنسِ إبراهيم والَّذين بينكُم يتَّقون اللهَ إليكُم أُرسِلَتْ كلِمةُ هذا الخلاصِ.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Arial" charset="0"/>
                        </a:rPr>
                        <a:t>Actes</a:t>
                      </a:r>
                      <a:r>
                        <a:rPr kumimoji="0" lang="en-US" sz="2800" b="0" i="0" u="sng" strike="noStrike" cap="none" normalizeH="0" baseline="0" dirty="0" smtClean="0">
                          <a:ln>
                            <a:noFill/>
                          </a:ln>
                          <a:solidFill>
                            <a:srgbClr val="FF9933"/>
                          </a:solidFill>
                          <a:effectLst/>
                          <a:latin typeface="Arial" charset="0"/>
                          <a:cs typeface="Arial" charset="0"/>
                        </a:rPr>
                        <a:t> 13:25-33</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25 </a:t>
                      </a:r>
                      <a:r>
                        <a:rPr kumimoji="0" lang="fr-CA" sz="2800" b="0" i="0" u="none" strike="noStrike" cap="none" normalizeH="0" baseline="0" dirty="0" smtClean="0">
                          <a:ln>
                            <a:noFill/>
                          </a:ln>
                          <a:solidFill>
                            <a:schemeClr val="bg1"/>
                          </a:solidFill>
                          <a:effectLst/>
                          <a:latin typeface="Arial" charset="0"/>
                          <a:cs typeface="Arial" charset="0"/>
                        </a:rPr>
                        <a:t>Et lorsque Jean achevait sa course, il disait : Je ne suis pas, moi, ce que vous supposez ; mais voici, il vient après moi celui dont je ne suis pas digne de détacher les sandales de ses pieds. 26 Frères, vous les fils de la race d’Abraham, et ceux qui parmi vous craignent Dieu, c’est à nous que cette parole de salut à été envoyée.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0549" name="Rectangle 69"/>
          <p:cNvSpPr>
            <a:spLocks noGrp="1" noChangeArrowheads="1"/>
          </p:cNvSpPr>
          <p:nvPr>
            <p:ph type="ctrTitle"/>
          </p:nvPr>
        </p:nvSpPr>
        <p:spPr/>
        <p:txBody>
          <a:bodyPr/>
          <a:lstStyle/>
          <a:p>
            <a:r>
              <a:rPr lang="en-US" dirty="0"/>
              <a:t>1a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53" name="Group 49"/>
          <p:cNvGraphicFramePr>
            <a:graphicFrameLocks noGrp="1"/>
          </p:cNvGraphicFramePr>
          <p:nvPr/>
        </p:nvGraphicFramePr>
        <p:xfrm>
          <a:off x="251520" y="278976"/>
          <a:ext cx="8641531" cy="6174360"/>
        </p:xfrm>
        <a:graphic>
          <a:graphicData uri="http://schemas.openxmlformats.org/drawingml/2006/table">
            <a:tbl>
              <a:tblPr rtl="1"/>
              <a:tblGrid>
                <a:gridCol w="3708292"/>
                <a:gridCol w="4933239"/>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لأنَّ السَّاكنينَ </a:t>
                      </a:r>
                      <a:r>
                        <a:rPr kumimoji="0" lang="ar-EG" sz="3600" b="0" i="0" u="none" strike="noStrike" cap="none" normalizeH="0" baseline="0" dirty="0" err="1" smtClean="0">
                          <a:ln>
                            <a:noFill/>
                          </a:ln>
                          <a:solidFill>
                            <a:schemeClr val="bg1"/>
                          </a:solidFill>
                          <a:effectLst/>
                          <a:latin typeface="Arial" charset="0"/>
                          <a:cs typeface="Arial" charset="0"/>
                        </a:rPr>
                        <a:t>فى</a:t>
                      </a:r>
                      <a:r>
                        <a:rPr kumimoji="0" lang="ar-EG" sz="3600" b="0" i="0" u="none" strike="noStrike" cap="none" normalizeH="0" baseline="0" dirty="0" smtClean="0">
                          <a:ln>
                            <a:noFill/>
                          </a:ln>
                          <a:solidFill>
                            <a:schemeClr val="bg1"/>
                          </a:solidFill>
                          <a:effectLst/>
                          <a:latin typeface="Arial" charset="0"/>
                          <a:cs typeface="Arial" charset="0"/>
                        </a:rPr>
                        <a:t> أُورُشَليمَ ورؤساءَهُم لَمْ يَعرِفُوا هذا، وأقوالُ الأنبياءِ </a:t>
                      </a:r>
                      <a:r>
                        <a:rPr kumimoji="0" lang="ar-EG" sz="3600" b="0" i="0" u="none" strike="noStrike" cap="none" normalizeH="0" baseline="0" dirty="0" err="1" smtClean="0">
                          <a:ln>
                            <a:noFill/>
                          </a:ln>
                          <a:solidFill>
                            <a:schemeClr val="bg1"/>
                          </a:solidFill>
                          <a:effectLst/>
                          <a:latin typeface="Arial" charset="0"/>
                          <a:cs typeface="Arial" charset="0"/>
                        </a:rPr>
                        <a:t>التى</a:t>
                      </a:r>
                      <a:r>
                        <a:rPr kumimoji="0" lang="ar-EG" sz="3600" b="0" i="0" u="none" strike="noStrike" cap="none" normalizeH="0" baseline="0" dirty="0" smtClean="0">
                          <a:ln>
                            <a:noFill/>
                          </a:ln>
                          <a:solidFill>
                            <a:schemeClr val="bg1"/>
                          </a:solidFill>
                          <a:effectLst/>
                          <a:latin typeface="Arial" charset="0"/>
                          <a:cs typeface="Arial" charset="0"/>
                        </a:rPr>
                        <a:t> تُقرأُ كلَّ سبتٍ تمَّمُوها إذ حَكَمُوا عليهِ. ولمَّا لَمْ يجِدوا فيه عِلَّةً للموتِ طَلبوا مِن </a:t>
                      </a:r>
                      <a:r>
                        <a:rPr kumimoji="0" lang="ar-EG" sz="3600" b="0" i="0" u="none" strike="noStrike" cap="none" normalizeH="0" baseline="0" dirty="0" err="1" smtClean="0">
                          <a:ln>
                            <a:noFill/>
                          </a:ln>
                          <a:solidFill>
                            <a:schemeClr val="bg1"/>
                          </a:solidFill>
                          <a:effectLst/>
                          <a:latin typeface="Arial" charset="0"/>
                          <a:cs typeface="Arial" charset="0"/>
                        </a:rPr>
                        <a:t>بيلاطُسَ</a:t>
                      </a:r>
                      <a:r>
                        <a:rPr kumimoji="0" lang="ar-EG" sz="3600" b="0" i="0" u="none" strike="noStrike" cap="none" normalizeH="0" baseline="0" dirty="0" smtClean="0">
                          <a:ln>
                            <a:noFill/>
                          </a:ln>
                          <a:solidFill>
                            <a:schemeClr val="bg1"/>
                          </a:solidFill>
                          <a:effectLst/>
                          <a:latin typeface="Arial" charset="0"/>
                          <a:cs typeface="Arial" charset="0"/>
                        </a:rPr>
                        <a:t> أنْ يَقتلهُ. ولمَّا أكمَلُوا كلَّ ما كُتِبَ عنهُ أنزَلوهُ عن الخشبةِ ووضعوهُ </a:t>
                      </a:r>
                      <a:r>
                        <a:rPr kumimoji="0" lang="ar-EG" sz="3600" b="0" i="0" u="none" strike="noStrike" cap="none" normalizeH="0" baseline="0" dirty="0" err="1" smtClean="0">
                          <a:ln>
                            <a:noFill/>
                          </a:ln>
                          <a:solidFill>
                            <a:schemeClr val="bg1"/>
                          </a:solidFill>
                          <a:effectLst/>
                          <a:latin typeface="Arial" charset="0"/>
                          <a:cs typeface="Arial" charset="0"/>
                        </a:rPr>
                        <a:t>فى</a:t>
                      </a:r>
                      <a:r>
                        <a:rPr kumimoji="0" lang="ar-EG" sz="3600" b="0" i="0" u="none" strike="noStrike" cap="none" normalizeH="0" baseline="0" dirty="0" smtClean="0">
                          <a:ln>
                            <a:noFill/>
                          </a:ln>
                          <a:solidFill>
                            <a:schemeClr val="bg1"/>
                          </a:solidFill>
                          <a:effectLst/>
                          <a:latin typeface="Arial" charset="0"/>
                          <a:cs typeface="Arial" charset="0"/>
                        </a:rPr>
                        <a:t> قبرٍ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defRPr/>
                      </a:pPr>
                      <a:r>
                        <a:rPr kumimoji="0" lang="en-US" sz="2800" b="0" i="0" u="none" strike="noStrike" cap="none" normalizeH="0" baseline="0" dirty="0" smtClean="0">
                          <a:ln>
                            <a:noFill/>
                          </a:ln>
                          <a:solidFill>
                            <a:schemeClr val="bg1"/>
                          </a:solidFill>
                          <a:effectLst/>
                          <a:latin typeface="Arial" charset="0"/>
                          <a:cs typeface="Arial" charset="0"/>
                        </a:rPr>
                        <a:t>2</a:t>
                      </a:r>
                      <a:r>
                        <a:rPr kumimoji="0" lang="fr-CA" sz="2800" b="0" i="0" u="none" strike="noStrike" cap="none" normalizeH="0" baseline="0" dirty="0" smtClean="0">
                          <a:ln>
                            <a:noFill/>
                          </a:ln>
                          <a:solidFill>
                            <a:schemeClr val="bg1"/>
                          </a:solidFill>
                          <a:effectLst/>
                          <a:latin typeface="Arial" charset="0"/>
                          <a:cs typeface="Arial" charset="0"/>
                        </a:rPr>
                        <a:t>7 Car les habitants de Jérusalem et leurs chefs ont méconnu Jésus, ainsi que les paroles des prophètes qui sont lues à chaque sabbat ; ils les ont accomplies en le jugeant. </a:t>
                      </a:r>
                      <a:r>
                        <a:rPr kumimoji="0" lang="en-US" sz="2800" b="0" i="0" u="none" strike="noStrike" cap="none" normalizeH="0" baseline="0" dirty="0" smtClean="0">
                          <a:ln>
                            <a:noFill/>
                          </a:ln>
                          <a:solidFill>
                            <a:schemeClr val="bg1"/>
                          </a:solidFill>
                          <a:effectLst/>
                          <a:latin typeface="Arial" charset="0"/>
                          <a:cs typeface="Arial" charset="0"/>
                        </a:rPr>
                        <a:t>28 Sans </a:t>
                      </a:r>
                      <a:r>
                        <a:rPr kumimoji="0" lang="fr-CA" sz="2800" b="0" i="0" u="none" strike="noStrike" cap="none" normalizeH="0" baseline="0" dirty="0" smtClean="0">
                          <a:ln>
                            <a:noFill/>
                          </a:ln>
                          <a:solidFill>
                            <a:schemeClr val="bg1"/>
                          </a:solidFill>
                          <a:effectLst/>
                          <a:latin typeface="Arial" charset="0"/>
                          <a:cs typeface="Arial" charset="0"/>
                        </a:rPr>
                        <a:t>trouver aucun motif de condamnation à mort, ils ont demandé à Pilate de le faire mourir. 29 Ils accomplirent ainsi tout ce qui est écrit de lui, le descendirent de la croix et le déposèrent dans un tombeau.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67" name="Group 39"/>
          <p:cNvGraphicFramePr>
            <a:graphicFrameLocks noGrp="1"/>
          </p:cNvGraphicFramePr>
          <p:nvPr/>
        </p:nvGraphicFramePr>
        <p:xfrm>
          <a:off x="107950" y="44450"/>
          <a:ext cx="9072563" cy="6829680"/>
        </p:xfrm>
        <a:graphic>
          <a:graphicData uri="http://schemas.openxmlformats.org/drawingml/2006/table">
            <a:tbl>
              <a:tblPr rtl="1"/>
              <a:tblGrid>
                <a:gridCol w="3686789"/>
                <a:gridCol w="538577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400" b="0" i="0" u="none" strike="noStrike" cap="none" normalizeH="0" baseline="0" dirty="0" smtClean="0">
                          <a:ln>
                            <a:noFill/>
                          </a:ln>
                          <a:solidFill>
                            <a:schemeClr val="bg1"/>
                          </a:solidFill>
                          <a:effectLst/>
                          <a:latin typeface="Arial" charset="0"/>
                          <a:cs typeface="Arial" charset="0"/>
                        </a:rPr>
                        <a:t>ولكِنَّ اللهَ أقامَهُ مِنَ الأمواتِ، وهذا ظهرَ أيَّاماً كثيرةً للَّذينَ صَعِدُوا مَعهُ مِنَ الجليلِ إلى أُورُشَليمَ. هؤلاء الَّذينَ هُمْ الآنَ شهودٌ لهُ عندَ كلِّ الشَّعبِ. ونحنُ نُبشِّرُكُم بالموعدِ </a:t>
                      </a:r>
                      <a:r>
                        <a:rPr kumimoji="0" lang="ar-EG" sz="3400" b="0" i="0" u="none" strike="noStrike" cap="none" normalizeH="0" baseline="0" dirty="0" err="1" smtClean="0">
                          <a:ln>
                            <a:noFill/>
                          </a:ln>
                          <a:solidFill>
                            <a:schemeClr val="bg1"/>
                          </a:solidFill>
                          <a:effectLst/>
                          <a:latin typeface="Arial" charset="0"/>
                          <a:cs typeface="Arial" charset="0"/>
                        </a:rPr>
                        <a:t>الذى</a:t>
                      </a:r>
                      <a:r>
                        <a:rPr kumimoji="0" lang="ar-EG" sz="3400" b="0" i="0" u="none" strike="noStrike" cap="none" normalizeH="0" baseline="0" dirty="0" smtClean="0">
                          <a:ln>
                            <a:noFill/>
                          </a:ln>
                          <a:solidFill>
                            <a:schemeClr val="bg1"/>
                          </a:solidFill>
                          <a:effectLst/>
                          <a:latin typeface="Arial" charset="0"/>
                          <a:cs typeface="Arial" charset="0"/>
                        </a:rPr>
                        <a:t> صارَ لآبائنا هذا قـد أكملهُ اللهُ لأبنائهم إذ أقامَ يسوعَ، كما هو مكتوبٌ أيضاً </a:t>
                      </a:r>
                      <a:r>
                        <a:rPr kumimoji="0" lang="ar-EG" sz="3400" b="0" i="0" u="none" strike="noStrike" cap="none" normalizeH="0" baseline="0" dirty="0" err="1" smtClean="0">
                          <a:ln>
                            <a:noFill/>
                          </a:ln>
                          <a:solidFill>
                            <a:schemeClr val="bg1"/>
                          </a:solidFill>
                          <a:effectLst/>
                          <a:latin typeface="Arial" charset="0"/>
                          <a:cs typeface="Arial" charset="0"/>
                        </a:rPr>
                        <a:t>فى</a:t>
                      </a:r>
                      <a:r>
                        <a:rPr kumimoji="0" lang="ar-EG" sz="3400" b="0" i="0" u="none" strike="noStrike" cap="none" normalizeH="0" baseline="0" dirty="0" smtClean="0">
                          <a:ln>
                            <a:noFill/>
                          </a:ln>
                          <a:solidFill>
                            <a:schemeClr val="bg1"/>
                          </a:solidFill>
                          <a:effectLst/>
                          <a:latin typeface="Arial" charset="0"/>
                          <a:cs typeface="Arial" charset="0"/>
                        </a:rPr>
                        <a:t> المزمورِ الثَّاني: أنتَ ابنِي وأنا اليومَ وَلَدْتُـكَ.</a:t>
                      </a:r>
                      <a:endParaRPr kumimoji="0" lang="ar-EG" sz="3400" b="0" i="0" u="none" strike="noStrike" cap="none" normalizeH="0" baseline="0" dirty="0" smtClean="0">
                        <a:ln>
                          <a:noFill/>
                        </a:ln>
                        <a:solidFill>
                          <a:srgbClr val="FF9933"/>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30  Mais Dieu l’a ressuscité d’entre les morts.31 Il a été vu pendant de nombreux jours par ceux qui étaient montés avec lui de la Galilée à Jérusalem, et qui sont maintenant ses témoins auprès du peuple.</a:t>
                      </a:r>
                      <a:r>
                        <a:rPr kumimoji="0" lang="en-US" sz="2800" b="0" i="0" u="none" strike="noStrike" cap="none" normalizeH="0" baseline="0" dirty="0" smtClean="0">
                          <a:ln>
                            <a:noFill/>
                          </a:ln>
                          <a:solidFill>
                            <a:schemeClr val="bg1"/>
                          </a:solidFill>
                          <a:effectLst/>
                          <a:latin typeface="Arial" charset="0"/>
                          <a:cs typeface="Arial" charset="0"/>
                        </a:rPr>
                        <a:t> 3</a:t>
                      </a:r>
                      <a:r>
                        <a:rPr kumimoji="0" lang="fr-CA" sz="2800" b="0" i="0" u="none" strike="noStrike" cap="none" normalizeH="0" baseline="0" dirty="0" smtClean="0">
                          <a:ln>
                            <a:noFill/>
                          </a:ln>
                          <a:solidFill>
                            <a:schemeClr val="bg1"/>
                          </a:solidFill>
                          <a:effectLst/>
                          <a:latin typeface="Arial" charset="0"/>
                          <a:cs typeface="Arial" charset="0"/>
                        </a:rPr>
                        <a:t>2 Et nous, nous vous annonçons cette bonne nouvelle que la promesse faite à nos pères, 33  Dieu l’a accomplie pour nous, leurs enfants, en ressuscitant Jésus, selon ce qui est écrit au Psaume 2: Tu es mon Fils, C’est moi qui t’ai engendré aujourd’hui.</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19" name="Rectangle 15"/>
          <p:cNvSpPr>
            <a:spLocks noChangeArrowheads="1"/>
          </p:cNvSpPr>
          <p:nvPr/>
        </p:nvSpPr>
        <p:spPr bwMode="auto">
          <a:xfrm>
            <a:off x="250825" y="508000"/>
            <a:ext cx="8642350" cy="3970318"/>
          </a:xfrm>
          <a:prstGeom prst="rect">
            <a:avLst/>
          </a:prstGeom>
          <a:noFill/>
          <a:ln w="9525">
            <a:noFill/>
            <a:miter lim="800000"/>
            <a:headEnd/>
            <a:tailEnd/>
          </a:ln>
          <a:effectLst/>
        </p:spPr>
        <p:txBody>
          <a:bodyPr>
            <a:spAutoFit/>
          </a:bodyPr>
          <a:lstStyle/>
          <a:p>
            <a:pPr algn="ctr"/>
            <a:endParaRPr lang="en-US" sz="3600" dirty="0">
              <a:solidFill>
                <a:srgbClr val="FF9900"/>
              </a:solidFill>
            </a:endParaRPr>
          </a:p>
          <a:p>
            <a:pPr algn="ctr"/>
            <a:r>
              <a:rPr lang="ar-SA" sz="3600" dirty="0">
                <a:solidFill>
                  <a:srgbClr val="FF9900"/>
                </a:solidFill>
              </a:rPr>
              <a:t>لم تَزَلْ كَلِمَةُ الربِّ تَنمُو وتكثر </a:t>
            </a:r>
            <a:r>
              <a:rPr lang="ar-SA" sz="3600" dirty="0" err="1">
                <a:solidFill>
                  <a:srgbClr val="FF9900"/>
                </a:solidFill>
              </a:rPr>
              <a:t>وتَعتَزوتَثبت</a:t>
            </a:r>
            <a:r>
              <a:rPr lang="ar-SA" sz="3600" dirty="0">
                <a:solidFill>
                  <a:srgbClr val="FF9900"/>
                </a:solidFill>
              </a:rPr>
              <a:t>، في بيعة اللـه المُقدَّسة. آمين.</a:t>
            </a:r>
            <a:endParaRPr lang="en-CA" sz="3600" dirty="0">
              <a:solidFill>
                <a:srgbClr val="FF9900"/>
              </a:solidFill>
            </a:endParaRPr>
          </a:p>
          <a:p>
            <a:pPr algn="ctr"/>
            <a:endParaRPr lang="en-CA" sz="36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68313" y="981075"/>
            <a:ext cx="8229600" cy="3023989"/>
          </a:xfrm>
        </p:spPr>
        <p:txBody>
          <a:bodyPr/>
          <a:lstStyle/>
          <a:p>
            <a:pPr rtl="0"/>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a:t>
            </a:r>
            <a:r>
              <a:rPr lang="fr-CA" sz="6600" dirty="0" smtClean="0">
                <a:solidFill>
                  <a:schemeClr val="bg1"/>
                </a:solidFill>
              </a:rPr>
              <a:t>SYNAXAIRE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smtClean="0"/>
              <a:t>Retour à la </a:t>
            </a:r>
            <a:r>
              <a:rPr lang="en-CA" sz="2000" b="1" dirty="0" err="1" smtClean="0"/>
              <a:t>Liturgie</a:t>
            </a:r>
            <a:r>
              <a:rPr lang="ar-EG" sz="2000" b="1" dirty="0" smtClean="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ChangeArrowheads="1"/>
          </p:cNvSpPr>
          <p:nvPr/>
        </p:nvSpPr>
        <p:spPr bwMode="auto">
          <a:xfrm>
            <a:off x="755576" y="836712"/>
            <a:ext cx="7920038" cy="3477875"/>
          </a:xfrm>
          <a:prstGeom prst="rect">
            <a:avLst/>
          </a:prstGeom>
          <a:noFill/>
          <a:ln w="9525">
            <a:noFill/>
            <a:miter lim="800000"/>
            <a:headEnd/>
            <a:tailEnd/>
          </a:ln>
          <a:effectLst/>
        </p:spPr>
        <p:txBody>
          <a:bodyPr>
            <a:spAutoFit/>
          </a:bodyPr>
          <a:lstStyle/>
          <a:p>
            <a:pPr algn="ctr" rtl="0"/>
            <a:endParaRPr lang="en-US" sz="4400" dirty="0">
              <a:solidFill>
                <a:srgbClr val="FF9933"/>
              </a:solidFill>
            </a:endParaRPr>
          </a:p>
          <a:p>
            <a:pPr algn="ctr"/>
            <a:r>
              <a:rPr lang="ar-EG" sz="4400" dirty="0">
                <a:solidFill>
                  <a:srgbClr val="FF9933"/>
                </a:solidFill>
              </a:rPr>
              <a:t>مزمور </a:t>
            </a:r>
            <a:r>
              <a:rPr lang="ar-EG" sz="4400" dirty="0" err="1">
                <a:solidFill>
                  <a:srgbClr val="FF9933"/>
                </a:solidFill>
              </a:rPr>
              <a:t>و</a:t>
            </a:r>
            <a:r>
              <a:rPr lang="ar-EG" sz="4400" dirty="0">
                <a:solidFill>
                  <a:srgbClr val="FF9933"/>
                </a:solidFill>
              </a:rPr>
              <a:t> أنجيل  القداس</a:t>
            </a:r>
          </a:p>
          <a:p>
            <a:pPr algn="ctr"/>
            <a:endParaRPr lang="en-CA" sz="4400" dirty="0">
              <a:solidFill>
                <a:srgbClr val="FF9933"/>
              </a:solidFill>
            </a:endParaRPr>
          </a:p>
          <a:p>
            <a:pPr algn="ctr"/>
            <a:r>
              <a:rPr lang="fr-CA" sz="4400" dirty="0">
                <a:solidFill>
                  <a:srgbClr val="FF9933"/>
                </a:solidFill>
              </a:rPr>
              <a:t>Psaume et Évangile</a:t>
            </a:r>
          </a:p>
          <a:p>
            <a:pPr algn="ctr"/>
            <a:r>
              <a:rPr lang="fr-CA" sz="4400" dirty="0">
                <a:solidFill>
                  <a:srgbClr val="FF9933"/>
                </a:solidFill>
              </a:rPr>
              <a:t> de la messe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34" name="Group 34"/>
          <p:cNvGraphicFramePr>
            <a:graphicFrameLocks noGrp="1"/>
          </p:cNvGraphicFramePr>
          <p:nvPr/>
        </p:nvGraphicFramePr>
        <p:xfrm>
          <a:off x="179512" y="836712"/>
          <a:ext cx="8712969" cy="4732656"/>
        </p:xfrm>
        <a:graphic>
          <a:graphicData uri="http://schemas.openxmlformats.org/drawingml/2006/table">
            <a:tbl>
              <a:tblPr rtl="1"/>
              <a:tblGrid>
                <a:gridCol w="4355618"/>
                <a:gridCol w="435735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( 30 : 26 ، 19 )</a:t>
                      </a:r>
                      <a:r>
                        <a:rPr kumimoji="0" lang="ar-EG" sz="3600" b="1"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أحبُّوا الربَّ يا جميعَ قِديسِيه، لأنَّ الربَّ ابتغى الحقائقَ. ما أعظَمَ كثرةَ صلاحِكَ </a:t>
                      </a:r>
                      <a:r>
                        <a:rPr kumimoji="0" lang="ar-EG" sz="3600" b="0" i="0" u="none" strike="noStrike" cap="none" normalizeH="0" baseline="0" dirty="0" err="1" smtClean="0">
                          <a:ln>
                            <a:noFill/>
                          </a:ln>
                          <a:solidFill>
                            <a:schemeClr val="bg1"/>
                          </a:solidFill>
                          <a:effectLst/>
                          <a:latin typeface="Arial" charset="0"/>
                          <a:cs typeface="Arial" charset="0"/>
                        </a:rPr>
                        <a:t>ياربُّ</a:t>
                      </a:r>
                      <a:r>
                        <a:rPr kumimoji="0" lang="ar-EG" sz="3600" b="0" i="0" u="none" strike="noStrike" cap="none" normalizeH="0" baseline="0" dirty="0" smtClean="0">
                          <a:ln>
                            <a:noFill/>
                          </a:ln>
                          <a:solidFill>
                            <a:schemeClr val="bg1"/>
                          </a:solidFill>
                          <a:effectLst/>
                          <a:latin typeface="Arial" charset="0"/>
                          <a:cs typeface="Arial" charset="0"/>
                        </a:rPr>
                        <a:t>، الذي </a:t>
                      </a:r>
                      <a:r>
                        <a:rPr kumimoji="0" lang="ar-EG" sz="3600" b="0" i="0" u="none" strike="noStrike" cap="none" normalizeH="0" baseline="0" dirty="0" err="1" smtClean="0">
                          <a:ln>
                            <a:noFill/>
                          </a:ln>
                          <a:solidFill>
                            <a:schemeClr val="bg1"/>
                          </a:solidFill>
                          <a:effectLst/>
                          <a:latin typeface="Arial" charset="0"/>
                          <a:cs typeface="Arial" charset="0"/>
                        </a:rPr>
                        <a:t>اذخَرتهُ</a:t>
                      </a:r>
                      <a:r>
                        <a:rPr kumimoji="0" lang="ar-EG" sz="3600" b="0" i="0" u="none" strike="noStrike" cap="none" normalizeH="0" baseline="0" dirty="0" smtClean="0">
                          <a:ln>
                            <a:noFill/>
                          </a:ln>
                          <a:solidFill>
                            <a:schemeClr val="bg1"/>
                          </a:solidFill>
                          <a:effectLst/>
                          <a:latin typeface="Arial" charset="0"/>
                          <a:cs typeface="Arial" charset="0"/>
                        </a:rPr>
                        <a:t> للذين يَخافونَكَ. </a:t>
                      </a:r>
                      <a:r>
                        <a:rPr kumimoji="0" lang="ar-EG" sz="3600" b="1" i="0" u="none" strike="noStrike" cap="none" normalizeH="0" baseline="0" dirty="0" err="1" smtClean="0">
                          <a:ln>
                            <a:noFill/>
                          </a:ln>
                          <a:solidFill>
                            <a:schemeClr val="bg1"/>
                          </a:solidFill>
                          <a:effectLst/>
                          <a:latin typeface="Arial" charset="0"/>
                          <a:cs typeface="Arial" charset="0"/>
                        </a:rPr>
                        <a:t>هللويا</a:t>
                      </a:r>
                      <a:r>
                        <a:rPr kumimoji="0" lang="ar-EG" sz="3600" b="1" i="0" u="none" strike="noStrike" cap="none" normalizeH="0" baseline="0" dirty="0" smtClean="0">
                          <a:ln>
                            <a:noFill/>
                          </a:ln>
                          <a:solidFill>
                            <a:schemeClr val="bg1"/>
                          </a:solidFill>
                          <a:effectLst/>
                          <a:latin typeface="Arial" charset="0"/>
                          <a:cs typeface="Arial" charset="0"/>
                        </a:rPr>
                        <a:t>.</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dirty="0" smtClean="0">
                          <a:ln>
                            <a:noFill/>
                          </a:ln>
                          <a:solidFill>
                            <a:srgbClr val="FF9933"/>
                          </a:solidFill>
                          <a:effectLst/>
                          <a:latin typeface="Arial" charset="0"/>
                          <a:cs typeface="Arial" charset="0"/>
                        </a:rPr>
                        <a:t>Psaume 31:23,19</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23 Aimez l’Éternel, vous tous ses fidèles ! L’Éternel garde les croyants,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19 Oh ! combien est grande ta bonté, Que tu tiens en réserve pour ceux qui te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6835" name="Rectangle 35"/>
          <p:cNvSpPr>
            <a:spLocks noGrp="1" noChangeArrowheads="1"/>
          </p:cNvSpPr>
          <p:nvPr>
            <p:ph type="ctrTitle"/>
          </p:nvPr>
        </p:nvSpPr>
        <p:spPr/>
        <p:txBody>
          <a:bodyPr/>
          <a:lstStyle/>
          <a:p>
            <a:r>
              <a:rPr lang="en-US" dirty="0"/>
              <a:t>1pg</a:t>
            </a:r>
          </a:p>
        </p:txBody>
      </p:sp>
      <p:sp>
        <p:nvSpPr>
          <p:cNvPr id="16" name="Text Box 29">
            <a:hlinkClick r:id="" action="ppaction://macro?name=LetThemExaltHimForBishop"/>
          </p:cNvPr>
          <p:cNvSpPr txBox="1">
            <a:spLocks noChangeArrowheads="1"/>
          </p:cNvSpPr>
          <p:nvPr/>
        </p:nvSpPr>
        <p:spPr bwMode="auto">
          <a:xfrm>
            <a:off x="7092280" y="6237312"/>
            <a:ext cx="1600200"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050" dirty="0" smtClean="0">
                <a:solidFill>
                  <a:schemeClr val="bg1"/>
                </a:solidFill>
              </a:rPr>
              <a:t>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49" name="Group 25"/>
          <p:cNvGraphicFramePr>
            <a:graphicFrameLocks noGrp="1"/>
          </p:cNvGraphicFramePr>
          <p:nvPr/>
        </p:nvGraphicFramePr>
        <p:xfrm>
          <a:off x="0" y="115888"/>
          <a:ext cx="9109075" cy="6875400"/>
        </p:xfrm>
        <a:graphic>
          <a:graphicData uri="http://schemas.openxmlformats.org/drawingml/2006/table">
            <a:tbl>
              <a:tblPr rtl="1"/>
              <a:tblGrid>
                <a:gridCol w="4186479"/>
                <a:gridCol w="492259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لوقا ( 7 : 28 ـ 35 )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500" b="0" i="0" u="none" strike="noStrike" cap="none" normalizeH="0" baseline="0" dirty="0" smtClean="0">
                          <a:ln>
                            <a:noFill/>
                          </a:ln>
                          <a:solidFill>
                            <a:schemeClr val="bg1"/>
                          </a:solidFill>
                          <a:effectLst/>
                          <a:latin typeface="Arial" charset="0"/>
                          <a:cs typeface="Arial" charset="0"/>
                        </a:rPr>
                        <a:t>أقول لكم: أنه ليس أحدٌ في مواليدِ النساء أعظمَ مِن يوحنَّا المعمدان، ولكن الأصغر مِنهُ في ملكوتِ السَّمواتِ </a:t>
                      </a:r>
                      <a:r>
                        <a:rPr kumimoji="0" lang="ar-EG" sz="3500" b="0" i="0" u="none" strike="noStrike" cap="none" normalizeH="0" baseline="0" dirty="0" err="1" smtClean="0">
                          <a:ln>
                            <a:noFill/>
                          </a:ln>
                          <a:solidFill>
                            <a:schemeClr val="bg1"/>
                          </a:solidFill>
                          <a:effectLst/>
                          <a:latin typeface="Arial" charset="0"/>
                          <a:cs typeface="Arial" charset="0"/>
                        </a:rPr>
                        <a:t>هوأعظم</a:t>
                      </a:r>
                      <a:r>
                        <a:rPr kumimoji="0" lang="ar-EG" sz="3500" b="0" i="0" u="none" strike="noStrike" cap="none" normalizeH="0" baseline="0" dirty="0" smtClean="0">
                          <a:ln>
                            <a:noFill/>
                          </a:ln>
                          <a:solidFill>
                            <a:schemeClr val="bg1"/>
                          </a:solidFill>
                          <a:effectLst/>
                          <a:latin typeface="Arial" charset="0"/>
                          <a:cs typeface="Arial" charset="0"/>
                        </a:rPr>
                        <a:t> مِنهُ. وجميع الشَّعِب إذ سمعوا </a:t>
                      </a:r>
                      <a:r>
                        <a:rPr kumimoji="0" lang="ar-EG" sz="3500" b="0" i="0" u="none" strike="noStrike" cap="none" normalizeH="0" baseline="0" dirty="0" err="1" smtClean="0">
                          <a:ln>
                            <a:noFill/>
                          </a:ln>
                          <a:solidFill>
                            <a:schemeClr val="bg1"/>
                          </a:solidFill>
                          <a:effectLst/>
                          <a:latin typeface="Arial" charset="0"/>
                          <a:cs typeface="Arial" charset="0"/>
                        </a:rPr>
                        <a:t>والعشَّارون</a:t>
                      </a:r>
                      <a:r>
                        <a:rPr kumimoji="0" lang="ar-EG" sz="3500" b="0" i="0" u="none" strike="noStrike" cap="none" normalizeH="0" baseline="0" dirty="0" smtClean="0">
                          <a:ln>
                            <a:noFill/>
                          </a:ln>
                          <a:solidFill>
                            <a:schemeClr val="bg1"/>
                          </a:solidFill>
                          <a:effectLst/>
                          <a:latin typeface="Arial" charset="0"/>
                          <a:cs typeface="Arial" charset="0"/>
                        </a:rPr>
                        <a:t> مَجَّدُوا اللهَ معتمدينَ بمعموديَّةِ يوحنَّا. وأمَّا </a:t>
                      </a:r>
                      <a:r>
                        <a:rPr kumimoji="0" lang="ar-EG" sz="3500" b="0" i="0" u="none" strike="noStrike" cap="none" normalizeH="0" baseline="0" dirty="0" err="1" smtClean="0">
                          <a:ln>
                            <a:noFill/>
                          </a:ln>
                          <a:solidFill>
                            <a:schemeClr val="bg1"/>
                          </a:solidFill>
                          <a:effectLst/>
                          <a:latin typeface="Arial" charset="0"/>
                          <a:cs typeface="Arial" charset="0"/>
                        </a:rPr>
                        <a:t>الفرِّيسيُّون</a:t>
                      </a:r>
                      <a:r>
                        <a:rPr kumimoji="0" lang="ar-EG" sz="3500" b="0" i="0" u="none" strike="noStrike" cap="none" normalizeH="0" baseline="0" dirty="0" smtClean="0">
                          <a:ln>
                            <a:noFill/>
                          </a:ln>
                          <a:solidFill>
                            <a:schemeClr val="bg1"/>
                          </a:solidFill>
                          <a:effectLst/>
                          <a:latin typeface="Arial" charset="0"/>
                          <a:cs typeface="Arial" charset="0"/>
                        </a:rPr>
                        <a:t> </a:t>
                      </a:r>
                      <a:r>
                        <a:rPr kumimoji="0" lang="ar-EG" sz="3500" b="0" i="0" u="none" strike="noStrike" cap="none" normalizeH="0" baseline="0" dirty="0" err="1" smtClean="0">
                          <a:ln>
                            <a:noFill/>
                          </a:ln>
                          <a:solidFill>
                            <a:schemeClr val="bg1"/>
                          </a:solidFill>
                          <a:effectLst/>
                          <a:latin typeface="Arial" charset="0"/>
                          <a:cs typeface="Arial" charset="0"/>
                        </a:rPr>
                        <a:t>والنَّاموسيُّون</a:t>
                      </a:r>
                      <a:r>
                        <a:rPr kumimoji="0" lang="ar-EG" sz="3500" b="0" i="0" u="none" strike="noStrike" cap="none" normalizeH="0" baseline="0" dirty="0" smtClean="0">
                          <a:ln>
                            <a:noFill/>
                          </a:ln>
                          <a:solidFill>
                            <a:schemeClr val="bg1"/>
                          </a:solidFill>
                          <a:effectLst/>
                          <a:latin typeface="Arial" charset="0"/>
                          <a:cs typeface="Arial" charset="0"/>
                        </a:rPr>
                        <a:t> فرفَضُوا مشورةَ اللهِ مِنْ جهةِ أنفسِهمْ، ولم يَصطَبِغُوا مِنهُ. </a:t>
                      </a:r>
                      <a:endParaRPr kumimoji="0" lang="en-CA" sz="35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dirty="0" smtClean="0">
                          <a:ln>
                            <a:noFill/>
                          </a:ln>
                          <a:solidFill>
                            <a:srgbClr val="FF9933"/>
                          </a:solidFill>
                          <a:effectLst/>
                          <a:latin typeface="Arial" charset="0"/>
                          <a:cs typeface="Arial" charset="0"/>
                        </a:rPr>
                        <a:t>Luc 7:28-35</a:t>
                      </a:r>
                      <a:endParaRPr kumimoji="0" lang="fr-CA" sz="28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700" b="0" i="0" u="none" strike="noStrike" cap="none" normalizeH="0" baseline="0" dirty="0" smtClean="0">
                          <a:ln>
                            <a:noFill/>
                          </a:ln>
                          <a:solidFill>
                            <a:schemeClr val="bg1"/>
                          </a:solidFill>
                          <a:effectLst/>
                          <a:latin typeface="Arial" charset="0"/>
                          <a:cs typeface="Arial" charset="0"/>
                        </a:rPr>
                        <a:t>28 Je vous le dis, parmi ceux qui sont nés de femmes, il n’y en a pas de plus grand que Jean. Cependant, le plus petit dans le royaume de Dieu est plus grand que lui. </a:t>
                      </a:r>
                      <a:r>
                        <a:rPr kumimoji="0" lang="en-US" sz="2700" b="0" i="0" u="none" strike="noStrike" cap="none" normalizeH="0" baseline="0" dirty="0" smtClean="0">
                          <a:ln>
                            <a:noFill/>
                          </a:ln>
                          <a:solidFill>
                            <a:schemeClr val="bg1"/>
                          </a:solidFill>
                          <a:effectLst/>
                          <a:latin typeface="Arial" charset="0"/>
                          <a:cs typeface="Arial" charset="0"/>
                        </a:rPr>
                        <a:t>29 </a:t>
                      </a:r>
                      <a:r>
                        <a:rPr kumimoji="0" lang="fr-CA" sz="2700" b="0" i="0" u="none" strike="noStrike" cap="none" normalizeH="0" baseline="0" dirty="0" smtClean="0">
                          <a:ln>
                            <a:noFill/>
                          </a:ln>
                          <a:solidFill>
                            <a:schemeClr val="bg1"/>
                          </a:solidFill>
                          <a:effectLst/>
                          <a:latin typeface="Arial" charset="0"/>
                          <a:cs typeface="Arial" charset="0"/>
                        </a:rPr>
                        <a:t>Tout le peuple qui l’a entendu et les péagers ont justifié Dieu, en se faisant baptiser du baptême de Jean ; 30 mais les Pharisiens et les docteurs de la loi, en ne se faisant pas baptiser par lui, ont rejeté le dessein de Dieu à leur égard. </a:t>
                      </a:r>
                      <a:endParaRPr kumimoji="0" lang="ar-EG" sz="27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7850" name="Rectangle 26"/>
          <p:cNvSpPr>
            <a:spLocks noGrp="1" noChangeArrowheads="1"/>
          </p:cNvSpPr>
          <p:nvPr>
            <p:ph type="ctrTitle"/>
          </p:nvPr>
        </p:nvSpPr>
        <p:spPr/>
        <p:txBody>
          <a:bodyPr/>
          <a:lstStyle/>
          <a:p>
            <a:r>
              <a:rPr lang="en-US" dirty="0"/>
              <a:t>1g</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7" name="Group 63"/>
          <p:cNvGraphicFramePr>
            <a:graphicFrameLocks noGrp="1"/>
          </p:cNvGraphicFramePr>
          <p:nvPr/>
        </p:nvGraphicFramePr>
        <p:xfrm>
          <a:off x="107950" y="103188"/>
          <a:ext cx="9072563" cy="6494400"/>
        </p:xfrm>
        <a:graphic>
          <a:graphicData uri="http://schemas.openxmlformats.org/drawingml/2006/table">
            <a:tbl>
              <a:tblPr rtl="1"/>
              <a:tblGrid>
                <a:gridCol w="4008357"/>
                <a:gridCol w="506420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بمَن أُشبِّه أُناس هذا الجيل، وبمَن يُشبِهون؟ يُشبِهون أولاداً جالسين في السُّوق ينادون بعضهم بعضاً قائلين: زمَّرنا لكم فلم ترقصوا.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نُحنَا لكم فلم تبكوا. لأنه جاء يوحنَّا المعمدان لا يأكل خبزاً ولا يشرب خمراً،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31 A qui donc comparerai je les hommes de cette génération, et à qui ressemblent ils ? </a:t>
                      </a:r>
                      <a:r>
                        <a:rPr kumimoji="0" lang="en-US" sz="2800" b="0" i="0" u="none" strike="noStrike" cap="none" normalizeH="0" baseline="0" dirty="0" smtClean="0">
                          <a:ln>
                            <a:noFill/>
                          </a:ln>
                          <a:solidFill>
                            <a:schemeClr val="bg1"/>
                          </a:solidFill>
                          <a:effectLst/>
                          <a:latin typeface="Arial" charset="0"/>
                          <a:cs typeface="Arial" charset="0"/>
                        </a:rPr>
                        <a:t>3</a:t>
                      </a:r>
                      <a:r>
                        <a:rPr kumimoji="0" lang="fr-CA" sz="2800" b="0" i="0" u="none" strike="noStrike" cap="none" normalizeH="0" baseline="0" dirty="0" smtClean="0">
                          <a:ln>
                            <a:noFill/>
                          </a:ln>
                          <a:solidFill>
                            <a:schemeClr val="bg1"/>
                          </a:solidFill>
                          <a:effectLst/>
                          <a:latin typeface="Arial" charset="0"/>
                          <a:cs typeface="Arial" charset="0"/>
                        </a:rPr>
                        <a:t>2 Ils ressemblent aux enfants assis sur la place publique, qui s’appellent les uns les autres et disent : Nous vous avons joué de la flûte, et vous n’avez pas dansé ; Nous avons chanté des complaintes, et vous n’avez pas pleuré. 33 Car Jean–Baptiste est venu, il ne mangeait pas de pain et ne buvait pas de vin,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20" name="Group 72"/>
          <p:cNvGraphicFramePr>
            <a:graphicFrameLocks noGrp="1"/>
          </p:cNvGraphicFramePr>
          <p:nvPr/>
        </p:nvGraphicFramePr>
        <p:xfrm>
          <a:off x="251520" y="548680"/>
          <a:ext cx="8713539" cy="5592192"/>
        </p:xfrm>
        <a:graphic>
          <a:graphicData uri="http://schemas.openxmlformats.org/drawingml/2006/table">
            <a:tbl>
              <a:tblPr rtl="1"/>
              <a:tblGrid>
                <a:gridCol w="4357532"/>
                <a:gridCol w="435600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فتقولون:   </a:t>
                      </a:r>
                      <a:r>
                        <a:rPr kumimoji="0" lang="ar-EG" sz="3600" b="0" i="0" u="none" strike="noStrike" cap="none" normalizeH="0" baseline="0" dirty="0" err="1" smtClean="0">
                          <a:ln>
                            <a:noFill/>
                          </a:ln>
                          <a:solidFill>
                            <a:schemeClr val="bg1"/>
                          </a:solidFill>
                          <a:effectLst/>
                          <a:latin typeface="Arial" charset="0"/>
                          <a:cs typeface="Arial" charset="0"/>
                        </a:rPr>
                        <a:t>به</a:t>
                      </a:r>
                      <a:r>
                        <a:rPr kumimoji="0" lang="ar-EG" sz="3600" b="0" i="0" u="none" strike="noStrike" cap="none" normalizeH="0" baseline="0" dirty="0" smtClean="0">
                          <a:ln>
                            <a:noFill/>
                          </a:ln>
                          <a:solidFill>
                            <a:schemeClr val="bg1"/>
                          </a:solidFill>
                          <a:effectLst/>
                          <a:latin typeface="Arial" charset="0"/>
                          <a:cs typeface="Arial" charset="0"/>
                        </a:rPr>
                        <a:t> شيطانٌ. جاء ابن البشر يأكل ويشرب، فتقولون: </a:t>
                      </a:r>
                      <a:r>
                        <a:rPr kumimoji="0" lang="ar-EG" sz="3600" b="0" i="0" u="none" strike="noStrike" cap="none" normalizeH="0" baseline="0" dirty="0" err="1" smtClean="0">
                          <a:ln>
                            <a:noFill/>
                          </a:ln>
                          <a:solidFill>
                            <a:schemeClr val="bg1"/>
                          </a:solidFill>
                          <a:effectLst/>
                          <a:latin typeface="Arial" charset="0"/>
                          <a:cs typeface="Arial" charset="0"/>
                        </a:rPr>
                        <a:t>هوذا</a:t>
                      </a:r>
                      <a:r>
                        <a:rPr kumimoji="0" lang="ar-EG" sz="3600" b="0" i="0" u="none" strike="noStrike" cap="none" normalizeH="0" baseline="0" dirty="0" smtClean="0">
                          <a:ln>
                            <a:noFill/>
                          </a:ln>
                          <a:solidFill>
                            <a:schemeClr val="bg1"/>
                          </a:solidFill>
                          <a:effectLst/>
                          <a:latin typeface="Arial" charset="0"/>
                          <a:cs typeface="Arial" charset="0"/>
                        </a:rPr>
                        <a:t> أَكُولٌ </a:t>
                      </a:r>
                      <a:r>
                        <a:rPr kumimoji="0" lang="ar-EG" sz="3600" b="0" i="0" u="none" strike="noStrike" cap="none" normalizeH="0" baseline="0" dirty="0" err="1" smtClean="0">
                          <a:ln>
                            <a:noFill/>
                          </a:ln>
                          <a:solidFill>
                            <a:schemeClr val="bg1"/>
                          </a:solidFill>
                          <a:effectLst/>
                          <a:latin typeface="Arial" charset="0"/>
                          <a:cs typeface="Arial" charset="0"/>
                        </a:rPr>
                        <a:t>وشِرِّيبُ</a:t>
                      </a:r>
                      <a:r>
                        <a:rPr kumimoji="0" lang="ar-EG" sz="3600" b="0" i="0" u="none" strike="noStrike" cap="none" normalizeH="0" baseline="0" dirty="0" smtClean="0">
                          <a:ln>
                            <a:noFill/>
                          </a:ln>
                          <a:solidFill>
                            <a:schemeClr val="bg1"/>
                          </a:solidFill>
                          <a:effectLst/>
                          <a:latin typeface="Arial" charset="0"/>
                          <a:cs typeface="Arial" charset="0"/>
                        </a:rPr>
                        <a:t> خمرٍ مُحبٌّ </a:t>
                      </a:r>
                      <a:r>
                        <a:rPr kumimoji="0" lang="ar-EG" sz="3600" b="0" i="0" u="none" strike="noStrike" cap="none" normalizeH="0" baseline="0" dirty="0" err="1" smtClean="0">
                          <a:ln>
                            <a:noFill/>
                          </a:ln>
                          <a:solidFill>
                            <a:schemeClr val="bg1"/>
                          </a:solidFill>
                          <a:effectLst/>
                          <a:latin typeface="Arial" charset="0"/>
                          <a:cs typeface="Arial" charset="0"/>
                        </a:rPr>
                        <a:t>للعشَّارين</a:t>
                      </a:r>
                      <a:r>
                        <a:rPr kumimoji="0" lang="ar-EG" sz="3600" b="0" i="0" u="none" strike="noStrike" cap="none" normalizeH="0" baseline="0" dirty="0" smtClean="0">
                          <a:ln>
                            <a:noFill/>
                          </a:ln>
                          <a:solidFill>
                            <a:schemeClr val="bg1"/>
                          </a:solidFill>
                          <a:effectLst/>
                          <a:latin typeface="Arial" charset="0"/>
                          <a:cs typeface="Arial" charset="0"/>
                        </a:rPr>
                        <a:t> والخطاةِ. والحكمة </a:t>
                      </a:r>
                      <a:r>
                        <a:rPr kumimoji="0" lang="ar-EG" sz="3600" b="0" i="0" u="none" strike="noStrike" cap="none" normalizeH="0" baseline="0" dirty="0" err="1" smtClean="0">
                          <a:ln>
                            <a:noFill/>
                          </a:ln>
                          <a:solidFill>
                            <a:schemeClr val="bg1"/>
                          </a:solidFill>
                          <a:effectLst/>
                          <a:latin typeface="Arial" charset="0"/>
                          <a:cs typeface="Arial" charset="0"/>
                        </a:rPr>
                        <a:t>تبرَّرت</a:t>
                      </a:r>
                      <a:r>
                        <a:rPr kumimoji="0" lang="ar-EG" sz="3600" b="0" i="0" u="none" strike="noStrike" cap="none" normalizeH="0" baseline="0" dirty="0" smtClean="0">
                          <a:ln>
                            <a:noFill/>
                          </a:ln>
                          <a:solidFill>
                            <a:schemeClr val="bg1"/>
                          </a:solidFill>
                          <a:effectLst/>
                          <a:latin typeface="Arial" charset="0"/>
                          <a:cs typeface="Arial" charset="0"/>
                        </a:rPr>
                        <a:t> من جميع بنيها ".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rgbClr val="FF9933"/>
                          </a:solidFill>
                          <a:effectLst/>
                          <a:latin typeface="Arial" charset="0"/>
                          <a:cs typeface="Arial" charset="0"/>
                        </a:rPr>
                        <a:t>( والمجد للـه دائماً )</a:t>
                      </a:r>
                      <a:endParaRPr kumimoji="0" lang="en-CA" sz="3600" b="0" i="0" u="none"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et vous dites :Il a un démon. 34  Le Fils de l’homme est venu, mangeant et buvant, et vous dites : C’est un homme qui fait bonne chère et un buveur de vin, un ami des péagers et des pécheurs. </a:t>
                      </a:r>
                      <a:r>
                        <a:rPr kumimoji="0" lang="en-US" sz="2800" b="0" i="0" u="none" strike="noStrike" cap="none" normalizeH="0" baseline="0" dirty="0" smtClean="0">
                          <a:ln>
                            <a:noFill/>
                          </a:ln>
                          <a:solidFill>
                            <a:schemeClr val="bg1"/>
                          </a:solidFill>
                          <a:effectLst/>
                          <a:latin typeface="Arial" charset="0"/>
                          <a:cs typeface="Arial" charset="0"/>
                        </a:rPr>
                        <a:t>35 </a:t>
                      </a:r>
                      <a:r>
                        <a:rPr kumimoji="0" lang="fr-CA" sz="2800" b="0" i="0" u="none" strike="noStrike" cap="none" normalizeH="0" baseline="0" dirty="0" smtClean="0">
                          <a:ln>
                            <a:noFill/>
                          </a:ln>
                          <a:solidFill>
                            <a:schemeClr val="bg1"/>
                          </a:solidFill>
                          <a:effectLst/>
                          <a:latin typeface="Arial" charset="0"/>
                          <a:cs typeface="Arial" charset="0"/>
                        </a:rPr>
                        <a:t> Mais la sagesse a été justifiée par tous ses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71" name="Text Box 7"/>
          <p:cNvSpPr txBox="1">
            <a:spLocks noChangeArrowheads="1"/>
          </p:cNvSpPr>
          <p:nvPr/>
        </p:nvSpPr>
        <p:spPr bwMode="auto">
          <a:xfrm>
            <a:off x="900113" y="727536"/>
            <a:ext cx="7613650" cy="1477328"/>
          </a:xfrm>
          <a:prstGeom prst="rect">
            <a:avLst/>
          </a:prstGeom>
          <a:solidFill>
            <a:srgbClr val="FF0000"/>
          </a:solidFill>
          <a:ln w="9525">
            <a:noFill/>
            <a:miter lim="800000"/>
            <a:headEnd/>
            <a:tailEnd/>
          </a:ln>
          <a:effectLst/>
        </p:spPr>
        <p:txBody>
          <a:bodyPr>
            <a:spAutoFit/>
          </a:bodyPr>
          <a:lstStyle/>
          <a:p>
            <a:pPr algn="ctr" rtl="0">
              <a:spcBef>
                <a:spcPct val="50000"/>
              </a:spcBef>
            </a:pPr>
            <a:r>
              <a:rPr lang="ar-EG" sz="3600" dirty="0" smtClean="0">
                <a:solidFill>
                  <a:schemeClr val="bg1"/>
                </a:solidFill>
              </a:rPr>
              <a:t>العظة </a:t>
            </a:r>
            <a:r>
              <a:rPr lang="ar-EG" sz="3600" dirty="0" err="1">
                <a:solidFill>
                  <a:schemeClr val="bg1"/>
                </a:solidFill>
              </a:rPr>
              <a:t>و</a:t>
            </a:r>
            <a:r>
              <a:rPr lang="ar-EG" sz="3600" dirty="0">
                <a:solidFill>
                  <a:schemeClr val="bg1"/>
                </a:solidFill>
              </a:rPr>
              <a:t> مرد </a:t>
            </a:r>
            <a:r>
              <a:rPr lang="ar-EG" sz="3600" dirty="0" err="1">
                <a:solidFill>
                  <a:schemeClr val="bg1"/>
                </a:solidFill>
              </a:rPr>
              <a:t>الأنجيل</a:t>
            </a:r>
            <a:endParaRPr lang="ar-EG" sz="3600" dirty="0">
              <a:solidFill>
                <a:schemeClr val="bg1"/>
              </a:solidFill>
            </a:endParaRPr>
          </a:p>
          <a:p>
            <a:pPr algn="ctr" rtl="0">
              <a:spcBef>
                <a:spcPct val="50000"/>
              </a:spcBef>
            </a:pPr>
            <a:r>
              <a:rPr lang="fr-CA" sz="3600" dirty="0">
                <a:solidFill>
                  <a:schemeClr val="bg1"/>
                </a:solidFill>
              </a:rPr>
              <a:t>Sermon &amp; </a:t>
            </a:r>
            <a:r>
              <a:rPr lang="fr-CA" sz="3600" dirty="0" smtClean="0">
                <a:solidFill>
                  <a:schemeClr val="bg1"/>
                </a:solidFill>
              </a:rPr>
              <a:t>Répons </a:t>
            </a:r>
            <a:r>
              <a:rPr lang="fr-CA" sz="3600" dirty="0">
                <a:solidFill>
                  <a:schemeClr val="bg1"/>
                </a:solidFill>
              </a:rPr>
              <a:t>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416670"/>
            <a:ext cx="4926012" cy="812530"/>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400" b="1" dirty="0" err="1" smtClean="0"/>
              <a:t>Vers</a:t>
            </a:r>
            <a:r>
              <a:rPr lang="en-CA" sz="2400" b="1" dirty="0" smtClean="0"/>
              <a:t> la </a:t>
            </a:r>
            <a:r>
              <a:rPr lang="en-CA" sz="2400" b="1" dirty="0" err="1" smtClean="0"/>
              <a:t>liturgie</a:t>
            </a:r>
            <a:r>
              <a:rPr lang="en-CA" sz="2400" b="1" dirty="0" smtClean="0"/>
              <a:t> des </a:t>
            </a:r>
            <a:r>
              <a:rPr lang="en-CA" sz="2400" b="1" dirty="0" err="1" smtClean="0"/>
              <a:t>croyants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498" name="Group 10"/>
          <p:cNvGraphicFramePr>
            <a:graphicFrameLocks noGrp="1"/>
          </p:cNvGraphicFramePr>
          <p:nvPr/>
        </p:nvGraphicFramePr>
        <p:xfrm>
          <a:off x="539750" y="1484313"/>
          <a:ext cx="8137525" cy="277368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الأحد </a:t>
                      </a:r>
                      <a:r>
                        <a:rPr kumimoji="0" lang="ar-KW" sz="4000" b="1" i="0" u="none" strike="noStrike" cap="none" normalizeH="0" baseline="0" dirty="0" err="1" smtClean="0">
                          <a:ln>
                            <a:noFill/>
                          </a:ln>
                          <a:solidFill>
                            <a:srgbClr val="FF9900"/>
                          </a:solidFill>
                          <a:effectLst/>
                          <a:latin typeface="Arial" charset="0"/>
                          <a:cs typeface="Arial" charset="0"/>
                        </a:rPr>
                        <a:t>ا</a:t>
                      </a:r>
                      <a:r>
                        <a:rPr kumimoji="0" lang="ar-EG" sz="4000" b="1" i="0" u="none" strike="noStrike" cap="none" normalizeH="0" baseline="0" dirty="0" err="1" smtClean="0">
                          <a:ln>
                            <a:noFill/>
                          </a:ln>
                          <a:solidFill>
                            <a:srgbClr val="FF9900"/>
                          </a:solidFill>
                          <a:effectLst/>
                          <a:latin typeface="Arial" charset="0"/>
                          <a:cs typeface="Arial" charset="0"/>
                        </a:rPr>
                        <a:t>لثانى</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توت</a:t>
                      </a: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Deuxième dimanche du mois de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ChangeArrowheads="1"/>
          </p:cNvSpPr>
          <p:nvPr/>
        </p:nvSpPr>
        <p:spPr bwMode="auto">
          <a:xfrm>
            <a:off x="755650" y="3566626"/>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عشية</a:t>
            </a:r>
          </a:p>
          <a:p>
            <a:pPr algn="ctr"/>
            <a:r>
              <a:rPr lang="fr-CA" sz="4400" u="sng" dirty="0">
                <a:solidFill>
                  <a:srgbClr val="FF9933"/>
                </a:solidFill>
              </a:rPr>
              <a:t>Psaume et Évangile du soir</a:t>
            </a:r>
          </a:p>
        </p:txBody>
      </p:sp>
      <p:pic>
        <p:nvPicPr>
          <p:cNvPr id="19968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25" name="Group 33"/>
          <p:cNvGraphicFramePr>
            <a:graphicFrameLocks noGrp="1"/>
          </p:cNvGraphicFramePr>
          <p:nvPr/>
        </p:nvGraphicFramePr>
        <p:xfrm>
          <a:off x="467544" y="404664"/>
          <a:ext cx="8172400" cy="5726304"/>
        </p:xfrm>
        <a:graphic>
          <a:graphicData uri="http://schemas.openxmlformats.org/drawingml/2006/table">
            <a:tbl>
              <a:tblPr rtl="1"/>
              <a:tblGrid>
                <a:gridCol w="3884074"/>
                <a:gridCol w="4288326"/>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( 7 : 12 ، 13 )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صادقةٌ </a:t>
                      </a:r>
                      <a:r>
                        <a:rPr kumimoji="0" lang="ar-EG" sz="3600" b="0" i="0" u="none" strike="noStrike" cap="none" normalizeH="0" baseline="0" dirty="0" err="1" smtClean="0">
                          <a:ln>
                            <a:noFill/>
                          </a:ln>
                          <a:solidFill>
                            <a:schemeClr val="bg1"/>
                          </a:solidFill>
                          <a:effectLst/>
                          <a:latin typeface="Arial" charset="0"/>
                          <a:cs typeface="Arial" charset="0"/>
                        </a:rPr>
                        <a:t>هى</a:t>
                      </a:r>
                      <a:r>
                        <a:rPr kumimoji="0" lang="ar-EG" sz="3600" b="0" i="0" u="none" strike="noStrike" cap="none" normalizeH="0" baseline="0" dirty="0" smtClean="0">
                          <a:ln>
                            <a:noFill/>
                          </a:ln>
                          <a:solidFill>
                            <a:schemeClr val="bg1"/>
                          </a:solidFill>
                          <a:effectLst/>
                          <a:latin typeface="Arial" charset="0"/>
                          <a:cs typeface="Arial" charset="0"/>
                        </a:rPr>
                        <a:t> مَعونتي مِنْ عندِ اللهِ. المُنجِّي مُستقيمي القلوبِ. اللهُ قاضٍ عادلٌ. وقويٌّ وطويلُ الروحِ.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2800" b="0" i="0" u="sng" strike="noStrike" cap="none" normalizeH="0" baseline="0" dirty="0" smtClean="0">
                        <a:ln>
                          <a:noFill/>
                        </a:ln>
                        <a:solidFill>
                          <a:srgbClr val="FF9933"/>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7:10-11</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a:t>
                      </a:r>
                      <a:r>
                        <a:rPr kumimoji="0" lang="fr-CA" sz="2800" b="0" i="0" u="none" strike="noStrike" cap="none" normalizeH="0" baseline="0" dirty="0" smtClean="0">
                          <a:ln>
                            <a:noFill/>
                          </a:ln>
                          <a:solidFill>
                            <a:schemeClr val="bg1"/>
                          </a:solidFill>
                          <a:effectLst/>
                          <a:latin typeface="Arial" charset="0"/>
                          <a:cs typeface="Arial" charset="0"/>
                        </a:rPr>
                        <a:t>0 Mon bouclier est auprès de Dieu, Qui sauve ceux dont le cœur est droit.</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11 Dieu est un juste juge, Un Dieu qui peut s’irriter chaque jour.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826" name="Rectangle 34"/>
          <p:cNvSpPr>
            <a:spLocks noGrp="1" noChangeArrowheads="1"/>
          </p:cNvSpPr>
          <p:nvPr>
            <p:ph type="ctrTitle"/>
          </p:nvPr>
        </p:nvSpPr>
        <p:spPr/>
        <p:txBody>
          <a:bodyPr/>
          <a:lstStyle/>
          <a:p>
            <a:r>
              <a:rPr lang="en-US" dirty="0"/>
              <a:t>2pv</a:t>
            </a:r>
          </a:p>
        </p:txBody>
      </p:sp>
      <p:sp>
        <p:nvSpPr>
          <p:cNvPr id="16" name="Text Box 29">
            <a:hlinkClick r:id="" action="ppaction://macro?name=LetThemExaltHimForBishop"/>
          </p:cNvPr>
          <p:cNvSpPr txBox="1">
            <a:spLocks noChangeArrowheads="1"/>
          </p:cNvSpPr>
          <p:nvPr/>
        </p:nvSpPr>
        <p:spPr bwMode="auto">
          <a:xfrm>
            <a:off x="6876256" y="6021288"/>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78" name="Group 62"/>
          <p:cNvGraphicFramePr>
            <a:graphicFrameLocks noGrp="1"/>
          </p:cNvGraphicFramePr>
          <p:nvPr/>
        </p:nvGraphicFramePr>
        <p:xfrm>
          <a:off x="107950" y="-26988"/>
          <a:ext cx="9036050" cy="6579744"/>
        </p:xfrm>
        <a:graphic>
          <a:graphicData uri="http://schemas.openxmlformats.org/drawingml/2006/table">
            <a:tbl>
              <a:tblPr rtl="1"/>
              <a:tblGrid>
                <a:gridCol w="4356100"/>
                <a:gridCol w="467995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لوقا ( 4 : 38 ـ 41 ) </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ثُمَّ قامَ من المَجمَع ودَخلَ بَيتَ </a:t>
                      </a:r>
                      <a:r>
                        <a:rPr kumimoji="0" lang="ar-SA" sz="3600" b="0" i="0" u="none" strike="noStrike" cap="none" normalizeH="0" baseline="0" dirty="0" err="1" smtClean="0">
                          <a:ln>
                            <a:noFill/>
                          </a:ln>
                          <a:solidFill>
                            <a:schemeClr val="bg1"/>
                          </a:solidFill>
                          <a:effectLst/>
                          <a:latin typeface="Arial" charset="0"/>
                          <a:cs typeface="Arial" charset="0"/>
                        </a:rPr>
                        <a:t>سمعانَ</a:t>
                      </a:r>
                      <a:r>
                        <a:rPr kumimoji="0" lang="ar-SA" sz="3600" b="0" i="0" u="none" strike="noStrike" cap="none" normalizeH="0" baseline="0" dirty="0" smtClean="0">
                          <a:ln>
                            <a:noFill/>
                          </a:ln>
                          <a:solidFill>
                            <a:schemeClr val="bg1"/>
                          </a:solidFill>
                          <a:effectLst/>
                          <a:latin typeface="Arial" charset="0"/>
                          <a:cs typeface="Arial" charset="0"/>
                        </a:rPr>
                        <a:t> وكانت حمَاةُ </a:t>
                      </a:r>
                      <a:r>
                        <a:rPr kumimoji="0" lang="ar-SA" sz="3600" b="0" i="0" u="none" strike="noStrike" cap="none" normalizeH="0" baseline="0" dirty="0" err="1" smtClean="0">
                          <a:ln>
                            <a:noFill/>
                          </a:ln>
                          <a:solidFill>
                            <a:schemeClr val="bg1"/>
                          </a:solidFill>
                          <a:effectLst/>
                          <a:latin typeface="Arial" charset="0"/>
                          <a:cs typeface="Arial" charset="0"/>
                        </a:rPr>
                        <a:t>سمعانَ</a:t>
                      </a:r>
                      <a:r>
                        <a:rPr kumimoji="0" lang="ar-SA" sz="3600" b="0" i="0" u="none" strike="noStrike" cap="none" normalizeH="0" baseline="0" dirty="0" smtClean="0">
                          <a:ln>
                            <a:noFill/>
                          </a:ln>
                          <a:solidFill>
                            <a:schemeClr val="bg1"/>
                          </a:solidFill>
                          <a:effectLst/>
                          <a:latin typeface="Arial" charset="0"/>
                          <a:cs typeface="Arial" charset="0"/>
                        </a:rPr>
                        <a:t> قد أخَذَتها حُمَّى عَظيمةٌ، فَسألوهُ من أجلِها. فَوقَفَ فَوقَها وزجر الحُمَّى </a:t>
                      </a:r>
                      <a:r>
                        <a:rPr kumimoji="0" lang="ar-SA" sz="3600" b="0" i="0" u="none" strike="noStrike" cap="none" normalizeH="0" baseline="0" dirty="0" err="1" smtClean="0">
                          <a:ln>
                            <a:noFill/>
                          </a:ln>
                          <a:solidFill>
                            <a:schemeClr val="bg1"/>
                          </a:solidFill>
                          <a:effectLst/>
                          <a:latin typeface="Arial" charset="0"/>
                          <a:cs typeface="Arial" charset="0"/>
                        </a:rPr>
                        <a:t>فَتَركتهوفي</a:t>
                      </a:r>
                      <a:r>
                        <a:rPr kumimoji="0" lang="ar-SA" sz="3600" b="0" i="0" u="none" strike="noStrike" cap="none" normalizeH="0" baseline="0" dirty="0" smtClean="0">
                          <a:ln>
                            <a:noFill/>
                          </a:ln>
                          <a:solidFill>
                            <a:schemeClr val="bg1"/>
                          </a:solidFill>
                          <a:effectLst/>
                          <a:latin typeface="Arial" charset="0"/>
                          <a:cs typeface="Arial" charset="0"/>
                        </a:rPr>
                        <a:t> الحال قامَت وخَدمَتهُم</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ولمَّا غربت الشَّمس، جَميع الذينَ عندَهُم مَرضَى بأمراض مُختلفةٍ قَدَّموهُم إليهِ</a:t>
                      </a:r>
                      <a:endParaRPr kumimoji="0" lang="ar-SA" sz="3600" b="0" i="0" u="sng" strike="noStrike" cap="none" normalizeH="0" baseline="0" dirty="0" smtClean="0">
                        <a:ln>
                          <a:noFill/>
                        </a:ln>
                        <a:solidFill>
                          <a:schemeClr val="tx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Luc 4:38-41</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38 </a:t>
                      </a:r>
                      <a:r>
                        <a:rPr kumimoji="0" lang="fr-CA" sz="2800" b="0" i="0" u="none" strike="noStrike" cap="none" normalizeH="0" baseline="0" dirty="0" smtClean="0">
                          <a:ln>
                            <a:noFill/>
                          </a:ln>
                          <a:solidFill>
                            <a:schemeClr val="bg1"/>
                          </a:solidFill>
                          <a:effectLst/>
                          <a:latin typeface="Arial" charset="0"/>
                          <a:cs typeface="Arial" charset="0"/>
                        </a:rPr>
                        <a:t>En quittant la synagogue, il se rendit à la maison de Simon. La belle–mère de Simon était atteinte d’une forte fièvre, et ils le prièrent en sa faveur. 39 Il se pencha sur elle, menaça la fièvre, et la fièvre la quitta</a:t>
                      </a:r>
                      <a:r>
                        <a:rPr kumimoji="0" lang="en-US" sz="2800" b="0" i="0" u="none" strike="noStrike" cap="none" normalizeH="0" baseline="0" dirty="0" smtClean="0">
                          <a:ln>
                            <a:noFill/>
                          </a:ln>
                          <a:solidFill>
                            <a:schemeClr val="bg1"/>
                          </a:solidFill>
                          <a:effectLst/>
                          <a:latin typeface="Arial" charset="0"/>
                          <a:cs typeface="Arial" charset="0"/>
                        </a:rPr>
                        <a:t>. </a:t>
                      </a:r>
                      <a:r>
                        <a:rPr kumimoji="0" lang="fr-CA" sz="2800" b="0" i="0" u="none" strike="noStrike" cap="none" normalizeH="0" baseline="0" dirty="0" smtClean="0">
                          <a:ln>
                            <a:noFill/>
                          </a:ln>
                          <a:solidFill>
                            <a:schemeClr val="bg1"/>
                          </a:solidFill>
                          <a:effectLst/>
                          <a:latin typeface="Arial" charset="0"/>
                          <a:cs typeface="Arial" charset="0"/>
                        </a:rPr>
                        <a:t>A l’instant elle se leva et se mit à les servir. </a:t>
                      </a:r>
                      <a:r>
                        <a:rPr kumimoji="0" lang="en-US" sz="2800" b="0" i="0" u="none" strike="noStrike" cap="none" normalizeH="0" baseline="0" dirty="0" smtClean="0">
                          <a:ln>
                            <a:noFill/>
                          </a:ln>
                          <a:solidFill>
                            <a:schemeClr val="bg1"/>
                          </a:solidFill>
                          <a:effectLst/>
                          <a:latin typeface="Arial" charset="0"/>
                          <a:cs typeface="Arial" charset="0"/>
                        </a:rPr>
                        <a:t>4</a:t>
                      </a:r>
                      <a:r>
                        <a:rPr kumimoji="0" lang="fr-CA" sz="2800" b="0" i="0" u="none" strike="noStrike" cap="none" normalizeH="0" baseline="0" dirty="0" smtClean="0">
                          <a:ln>
                            <a:noFill/>
                          </a:ln>
                          <a:solidFill>
                            <a:schemeClr val="bg1"/>
                          </a:solidFill>
                          <a:effectLst/>
                          <a:latin typeface="Arial" charset="0"/>
                          <a:cs typeface="Arial" charset="0"/>
                        </a:rPr>
                        <a:t>0 Après le coucher du soleil, tous ceux qui avaient des malades atteints de divers maux les lui amenèrent.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97" name="Group 41"/>
          <p:cNvGraphicFramePr>
            <a:graphicFrameLocks noGrp="1"/>
          </p:cNvGraphicFramePr>
          <p:nvPr/>
        </p:nvGraphicFramePr>
        <p:xfrm>
          <a:off x="215900" y="476672"/>
          <a:ext cx="8748588" cy="5653152"/>
        </p:xfrm>
        <a:graphic>
          <a:graphicData uri="http://schemas.openxmlformats.org/drawingml/2006/table">
            <a:tbl>
              <a:tblPr rtl="1"/>
              <a:tblGrid>
                <a:gridCol w="4365189"/>
                <a:gridCol w="438339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 فَوَضعَ يده على كل واحدٍ منهُم وشَفاهُم. وكانت أيضاً شياطين تَخرُجُ من كثيرينَ وهيَ تَصرُخ قائلة: " أنتَ هو المَسيحُ ابن اللـه! ". فكان ينتهرهُم ولم يَدعهُم يَتكلَّمونَ، لأنَّهم عَرَفوهُ أنَّه هو المسيحُ.</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rgbClr val="FF9933"/>
                          </a:solidFill>
                          <a:effectLst/>
                          <a:latin typeface="Arial" charset="0"/>
                          <a:cs typeface="Arial" charset="0"/>
                        </a:rPr>
                        <a:t>( والمجد للـه دائماً )</a:t>
                      </a:r>
                      <a:endParaRPr kumimoji="0" lang="ar-SA" sz="3600" b="0" i="0" u="none"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AutoNum type="arabicPlain" startAt="41"/>
                        <a:tabLst/>
                      </a:pPr>
                      <a:endParaRPr kumimoji="0" lang="ar-EG"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AutoNum type="arabicPlain" startAt="41"/>
                        <a:tabLst/>
                      </a:pPr>
                      <a:r>
                        <a:rPr kumimoji="0" lang="fr-CA" sz="2800" b="0" i="0" u="none" strike="noStrike" cap="none" normalizeH="0" baseline="0" dirty="0" smtClean="0">
                          <a:ln>
                            <a:noFill/>
                          </a:ln>
                          <a:solidFill>
                            <a:schemeClr val="bg1"/>
                          </a:solidFill>
                          <a:effectLst/>
                          <a:latin typeface="Arial" charset="0"/>
                          <a:cs typeface="Arial" charset="0"/>
                        </a:rPr>
                        <a:t>Il imposa les mains à chacun d’eux et les guérit. Des démons aussi sortaient de beaucoup de personnes, en criant et en disant : Tu es le Fils de Dieu. Mais il les menaçait et ne leur permettait pas de parler, parce qu’ils savaient qu’il était le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r>
                        <a:rPr kumimoji="0" lang="en-US" sz="2400" b="1" i="0" u="none" strike="noStrike" cap="none" normalizeH="0" baseline="0" dirty="0" smtClean="0">
                          <a:ln>
                            <a:noFill/>
                          </a:ln>
                          <a:solidFill>
                            <a:srgbClr val="FF9900"/>
                          </a:solidFill>
                          <a:effectLst/>
                          <a:latin typeface="Arial" charset="0"/>
                          <a:cs typeface="Arial" charset="0"/>
                        </a:rPr>
                        <a:t>.)</a:t>
                      </a:r>
                      <a:r>
                        <a:rPr kumimoji="0" lang="en-US" sz="2800" b="1" i="0" u="none" strike="noStrike" cap="none" normalizeH="0" baseline="0" dirty="0" smtClean="0">
                          <a:ln>
                            <a:noFill/>
                          </a:ln>
                          <a:solidFill>
                            <a:srgbClr val="FF9900"/>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755650" y="3566626"/>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باكر</a:t>
            </a:r>
          </a:p>
          <a:p>
            <a:pPr algn="ctr"/>
            <a:r>
              <a:rPr lang="fr-CA" sz="4400" u="sng" dirty="0">
                <a:solidFill>
                  <a:srgbClr val="FF9933"/>
                </a:solidFill>
              </a:rPr>
              <a:t>Psaume et Évangile du Matin</a:t>
            </a:r>
          </a:p>
        </p:txBody>
      </p:sp>
      <p:pic>
        <p:nvPicPr>
          <p:cNvPr id="19558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85" name="Group 37"/>
          <p:cNvGraphicFramePr>
            <a:graphicFrameLocks noGrp="1"/>
          </p:cNvGraphicFramePr>
          <p:nvPr/>
        </p:nvGraphicFramePr>
        <p:xfrm>
          <a:off x="34925" y="44450"/>
          <a:ext cx="9001125" cy="5555616"/>
        </p:xfrm>
        <a:graphic>
          <a:graphicData uri="http://schemas.openxmlformats.org/drawingml/2006/table">
            <a:tbl>
              <a:tblPr rtl="1"/>
              <a:tblGrid>
                <a:gridCol w="4433054"/>
                <a:gridCol w="4568071"/>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 مزمور( 8 : 1 ، 3 )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أيُّها الربُّ ربُّنا مِثلُ عَجبٍ. صارَ اسمُكَ على الأرضِ كُلِّها. مَنْ هو الإنسانُ حتى تَذكُرَهُ، أو ابنُ الإنسانِ حتى تَفتقِدَهُ.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a:t>
                      </a:r>
                      <a:endParaRPr kumimoji="0" lang="ar-S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8:1,4</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 </a:t>
                      </a:r>
                      <a:r>
                        <a:rPr kumimoji="0" lang="fr-CA" sz="2800" b="0" i="0" u="none" strike="noStrike" cap="none" normalizeH="0" baseline="0" dirty="0" smtClean="0">
                          <a:ln>
                            <a:noFill/>
                          </a:ln>
                          <a:solidFill>
                            <a:schemeClr val="bg1"/>
                          </a:solidFill>
                          <a:effectLst/>
                          <a:latin typeface="Arial" charset="0"/>
                          <a:cs typeface="Arial" charset="0"/>
                        </a:rPr>
                        <a:t>Éternel, notre Seigneur ! Que ton nom est magnifique sur toute la terre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4 Qu’est ce que l’homme, pour que tu te souviennes de lui ? Et le fils de l’homme, pour que tu prennes garde à lui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8886" name="Rectangle 38"/>
          <p:cNvSpPr>
            <a:spLocks noGrp="1" noChangeArrowheads="1"/>
          </p:cNvSpPr>
          <p:nvPr>
            <p:ph type="ctrTitle"/>
          </p:nvPr>
        </p:nvSpPr>
        <p:spPr/>
        <p:txBody>
          <a:bodyPr/>
          <a:lstStyle/>
          <a:p>
            <a:r>
              <a:rPr lang="en-US" dirty="0"/>
              <a:t>2pm</a:t>
            </a:r>
          </a:p>
        </p:txBody>
      </p:sp>
      <p:sp>
        <p:nvSpPr>
          <p:cNvPr id="16" name="Text Box 29">
            <a:hlinkClick r:id="" action="ppaction://macro?name=LetThemExaltHimForBishop"/>
          </p:cNvPr>
          <p:cNvSpPr txBox="1">
            <a:spLocks noChangeArrowheads="1"/>
          </p:cNvSpPr>
          <p:nvPr/>
        </p:nvSpPr>
        <p:spPr bwMode="auto">
          <a:xfrm>
            <a:off x="7072330" y="5942746"/>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endParaRPr lang="en-CA" sz="900" b="1" dirty="0" smtClean="0">
              <a:solidFill>
                <a:schemeClr val="bg1"/>
              </a:solidFill>
            </a:endParaRP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38" name="Group 38"/>
          <p:cNvGraphicFramePr>
            <a:graphicFrameLocks noGrp="1"/>
          </p:cNvGraphicFramePr>
          <p:nvPr/>
        </p:nvGraphicFramePr>
        <p:xfrm>
          <a:off x="107950" y="44450"/>
          <a:ext cx="9036050" cy="6665088"/>
        </p:xfrm>
        <a:graphic>
          <a:graphicData uri="http://schemas.openxmlformats.org/drawingml/2006/table">
            <a:tbl>
              <a:tblPr rtl="1"/>
              <a:tblGrid>
                <a:gridCol w="4206326"/>
                <a:gridCol w="4829724"/>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مرقس</a:t>
                      </a:r>
                      <a:r>
                        <a:rPr kumimoji="0" lang="ar-EG" sz="3600" b="0" i="0" u="sng" strike="noStrike" cap="none" normalizeH="0" baseline="0" dirty="0" smtClean="0">
                          <a:ln>
                            <a:noFill/>
                          </a:ln>
                          <a:solidFill>
                            <a:srgbClr val="FF9933"/>
                          </a:solidFill>
                          <a:effectLst/>
                          <a:latin typeface="Arial" charset="0"/>
                          <a:cs typeface="Arial" charset="0"/>
                        </a:rPr>
                        <a:t> ( 1 : 35 ـ 39 )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وقام في الصُّبحِ باكراً جدّاً وخَرجَ ومَضَى إلى مكانٍ خلاءٍ، وكان يُصلِّي هناك، وكان يَتبعهُ </a:t>
                      </a:r>
                      <a:r>
                        <a:rPr kumimoji="0" lang="ar-EG" sz="3600" b="0" i="0" u="none" strike="noStrike" cap="none" normalizeH="0" baseline="0" dirty="0" err="1" smtClean="0">
                          <a:ln>
                            <a:noFill/>
                          </a:ln>
                          <a:solidFill>
                            <a:schemeClr val="bg1"/>
                          </a:solidFill>
                          <a:effectLst/>
                          <a:latin typeface="Arial" charset="0"/>
                          <a:cs typeface="Arial" charset="0"/>
                        </a:rPr>
                        <a:t>سِمعان</a:t>
                      </a:r>
                      <a:r>
                        <a:rPr kumimoji="0" lang="ar-EG" sz="3600" b="0" i="0" u="none" strike="noStrike" cap="none" normalizeH="0" baseline="0" dirty="0" smtClean="0">
                          <a:ln>
                            <a:noFill/>
                          </a:ln>
                          <a:solidFill>
                            <a:schemeClr val="bg1"/>
                          </a:solidFill>
                          <a:effectLst/>
                          <a:latin typeface="Arial" charset="0"/>
                          <a:cs typeface="Arial" charset="0"/>
                        </a:rPr>
                        <a:t> والذين معهُ.</a:t>
                      </a:r>
                      <a:r>
                        <a:rPr kumimoji="0" lang="ar-SA" sz="3600" b="0" i="0" u="none" strike="noStrike" cap="none" normalizeH="0" baseline="0" dirty="0" smtClean="0">
                          <a:ln>
                            <a:noFill/>
                          </a:ln>
                          <a:solidFill>
                            <a:schemeClr val="bg1"/>
                          </a:solidFill>
                          <a:effectLst/>
                          <a:latin typeface="Arial" charset="0"/>
                          <a:cs typeface="Arial" charset="0"/>
                        </a:rPr>
                        <a:t> ولمَّا وجَدوهُ قالوا له: " إنَّ الكُلَّ يَطلُبونَكَ ". فقال لهُم: " لنذهب إلى  مكانٍ آخر مِن القرى القريبة لنا لِنُبَشِّرَ هناك أيضاً، </a:t>
                      </a:r>
                      <a:endParaRPr kumimoji="0" lang="en-US" sz="2400" b="1" i="0" u="none"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Marc 1:35-39</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cap="none" normalizeH="0" baseline="0" dirty="0" smtClean="0">
                          <a:ln>
                            <a:noFill/>
                          </a:ln>
                          <a:solidFill>
                            <a:schemeClr val="bg1"/>
                          </a:solidFill>
                          <a:effectLst/>
                          <a:latin typeface="Arial" charset="0"/>
                          <a:cs typeface="Arial" charset="0"/>
                        </a:rPr>
                        <a:t>35 </a:t>
                      </a:r>
                      <a:r>
                        <a:rPr kumimoji="0" lang="fr-CA" sz="2800" b="0" i="0" u="none" strike="noStrike" cap="none" normalizeH="0" baseline="0" dirty="0" smtClean="0">
                          <a:ln>
                            <a:noFill/>
                          </a:ln>
                          <a:solidFill>
                            <a:schemeClr val="bg1"/>
                          </a:solidFill>
                          <a:effectLst/>
                          <a:latin typeface="Arial" charset="0"/>
                          <a:cs typeface="Arial" charset="0"/>
                        </a:rPr>
                        <a:t>Vers le matin, pendant qu’il faisait encore très sombre, il se leva et sortit pour aller dans un lieu désert où il se mit à prier. </a:t>
                      </a:r>
                      <a:r>
                        <a:rPr kumimoji="0" lang="en-US" sz="2800" b="0" i="0" u="none" strike="noStrike" cap="none" normalizeH="0" baseline="0" dirty="0" smtClean="0">
                          <a:ln>
                            <a:noFill/>
                          </a:ln>
                          <a:solidFill>
                            <a:schemeClr val="bg1"/>
                          </a:solidFill>
                          <a:effectLst/>
                          <a:latin typeface="Arial" charset="0"/>
                          <a:cs typeface="Arial" charset="0"/>
                        </a:rPr>
                        <a:t>3</a:t>
                      </a:r>
                      <a:r>
                        <a:rPr kumimoji="0" lang="fr-CA" sz="2800" b="0" i="0" u="none" strike="noStrike" cap="none" normalizeH="0" baseline="0" dirty="0" smtClean="0">
                          <a:ln>
                            <a:noFill/>
                          </a:ln>
                          <a:solidFill>
                            <a:schemeClr val="bg1"/>
                          </a:solidFill>
                          <a:effectLst/>
                          <a:latin typeface="Arial" charset="0"/>
                          <a:cs typeface="Arial" charset="0"/>
                        </a:rPr>
                        <a:t>6 Simon et ceux qui étaient avec lui s’empressèrent de le rechercher, 37 et quand ils l’eurent trouvé, ils lui dirent : Tous te cherchent. 38 Il leur répondit : Allons ailleurs, dans les bourgades voisines, afin que j’y prêche aussi ; </a:t>
                      </a:r>
                      <a:endParaRPr kumimoji="0" lang="ar-EG" sz="16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1239" name="Rectangle 39"/>
          <p:cNvSpPr>
            <a:spLocks noGrp="1" noChangeArrowheads="1"/>
          </p:cNvSpPr>
          <p:nvPr>
            <p:ph type="ctrTitle"/>
          </p:nvPr>
        </p:nvSpPr>
        <p:spPr/>
        <p:txBody>
          <a:bodyPr/>
          <a:lstStyle/>
          <a:p>
            <a:r>
              <a:rPr lang="en-US" dirty="0"/>
              <a:t>2m</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67" name="Group 19"/>
          <p:cNvGraphicFramePr>
            <a:graphicFrameLocks noGrp="1"/>
          </p:cNvGraphicFramePr>
          <p:nvPr/>
        </p:nvGraphicFramePr>
        <p:xfrm>
          <a:off x="611560" y="908720"/>
          <a:ext cx="8028384" cy="4249738"/>
        </p:xfrm>
        <a:graphic>
          <a:graphicData uri="http://schemas.openxmlformats.org/drawingml/2006/table">
            <a:tbl>
              <a:tblPr rtl="1"/>
              <a:tblGrid>
                <a:gridCol w="3965780"/>
                <a:gridCol w="406260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لأنِّي لهذا العمل خَرجتُ ". وجاء </a:t>
                      </a:r>
                      <a:r>
                        <a:rPr kumimoji="0" lang="ar-SA" sz="3600" b="0" i="0" u="none" strike="noStrike" cap="none" normalizeH="0" baseline="0" dirty="0" err="1" smtClean="0">
                          <a:ln>
                            <a:noFill/>
                          </a:ln>
                          <a:solidFill>
                            <a:schemeClr val="bg1"/>
                          </a:solidFill>
                          <a:effectLst/>
                          <a:latin typeface="Arial" charset="0"/>
                          <a:cs typeface="Arial" charset="0"/>
                        </a:rPr>
                        <a:t>يكرِزُ</a:t>
                      </a:r>
                      <a:r>
                        <a:rPr kumimoji="0" lang="ar-SA" sz="3600" b="0" i="0" u="none" strike="noStrike" cap="none" normalizeH="0" baseline="0" dirty="0" smtClean="0">
                          <a:ln>
                            <a:noFill/>
                          </a:ln>
                          <a:solidFill>
                            <a:schemeClr val="bg1"/>
                          </a:solidFill>
                          <a:effectLst/>
                          <a:latin typeface="Arial" charset="0"/>
                          <a:cs typeface="Arial" charset="0"/>
                        </a:rPr>
                        <a:t> في مجامِعهم في كُلِّ الجليلِ ويُخرِجُ الشياطينَ.</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US" sz="3600" b="1" i="0" u="none"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ar-EG" sz="36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car c’est pour cela que je suis sorti. 39  Et il s’en alla par toute la Galilée, prêchant dans les synagogues et chassant les démons.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966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6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dirty="0" err="1" smtClean="0">
                <a:solidFill>
                  <a:schemeClr val="bg1"/>
                </a:solidFill>
              </a:rPr>
              <a:t>Epître</a:t>
            </a:r>
            <a:r>
              <a:rPr lang="en-US" sz="4000" b="1" dirty="0" smtClean="0">
                <a:solidFill>
                  <a:schemeClr val="bg1"/>
                </a:solidFill>
              </a:rPr>
              <a:t> de Saint Paul</a:t>
            </a:r>
            <a:endParaRPr lang="en-US" sz="4000" b="1" dirty="0">
              <a:solidFill>
                <a:schemeClr val="bg1"/>
              </a:solidFill>
            </a:endParaRPr>
          </a:p>
        </p:txBody>
      </p:sp>
      <p:pic>
        <p:nvPicPr>
          <p:cNvPr id="1966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6" name="Group 108"/>
          <p:cNvGraphicFramePr>
            <a:graphicFrameLocks noGrp="1"/>
          </p:cNvGraphicFramePr>
          <p:nvPr/>
        </p:nvGraphicFramePr>
        <p:xfrm>
          <a:off x="34925" y="44450"/>
          <a:ext cx="9109075" cy="7518528"/>
        </p:xfrm>
        <a:graphic>
          <a:graphicData uri="http://schemas.openxmlformats.org/drawingml/2006/table">
            <a:tbl>
              <a:tblPr rtl="1"/>
              <a:tblGrid>
                <a:gridCol w="3942814"/>
                <a:gridCol w="5166261"/>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smtClean="0">
                          <a:ln>
                            <a:noFill/>
                          </a:ln>
                          <a:solidFill>
                            <a:srgbClr val="FF9933"/>
                          </a:solidFill>
                          <a:effectLst/>
                          <a:latin typeface="Arial" charset="0"/>
                          <a:cs typeface="Arial" charset="0"/>
                        </a:rPr>
                        <a:t>رسالة بولس الرسول الثانية </a:t>
                      </a:r>
                      <a:r>
                        <a:rPr kumimoji="0" lang="ar-EG" sz="2400" b="0" i="0" u="sng" strike="noStrike" cap="none" normalizeH="0" baseline="0" dirty="0" smtClean="0">
                          <a:ln>
                            <a:noFill/>
                          </a:ln>
                          <a:solidFill>
                            <a:srgbClr val="FF9933"/>
                          </a:solidFill>
                          <a:effectLst/>
                          <a:latin typeface="Arial" charset="0"/>
                          <a:cs typeface="Arial" charset="0"/>
                        </a:rPr>
                        <a:t>إلى</a:t>
                      </a:r>
                      <a:r>
                        <a:rPr kumimoji="0" lang="ar-EG" sz="2800" b="0" i="0" u="sng" strike="noStrike" cap="none" normalizeH="0" baseline="0" dirty="0" smtClean="0">
                          <a:ln>
                            <a:noFill/>
                          </a:ln>
                          <a:solidFill>
                            <a:srgbClr val="FF9933"/>
                          </a:solidFill>
                          <a:effectLst/>
                          <a:latin typeface="Arial" charset="0"/>
                          <a:cs typeface="Arial" charset="0"/>
                        </a:rPr>
                        <a:t> </a:t>
                      </a:r>
                      <a:r>
                        <a:rPr kumimoji="0" lang="ar-EG" sz="2800" b="0" i="0" u="sng" strike="noStrike" cap="none" normalizeH="0" baseline="0" dirty="0" err="1" smtClean="0">
                          <a:ln>
                            <a:noFill/>
                          </a:ln>
                          <a:solidFill>
                            <a:srgbClr val="FF9933"/>
                          </a:solidFill>
                          <a:effectLst/>
                          <a:latin typeface="Arial" charset="0"/>
                          <a:cs typeface="Arial" charset="0"/>
                        </a:rPr>
                        <a:t>تيموثاوس</a:t>
                      </a:r>
                      <a:r>
                        <a:rPr kumimoji="0" lang="ar-EG" sz="2400" b="0" i="0" u="sng" strike="noStrike" cap="none" normalizeH="0" baseline="0" dirty="0" smtClean="0">
                          <a:ln>
                            <a:noFill/>
                          </a:ln>
                          <a:solidFill>
                            <a:srgbClr val="FF9933"/>
                          </a:solidFill>
                          <a:effectLst/>
                          <a:latin typeface="Arial" charset="0"/>
                          <a:cs typeface="Arial" charset="0"/>
                        </a:rPr>
                        <a:t>(1 : 12 ـ 2 :1 ـ10</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200" b="0" i="0" u="none" strike="noStrike" cap="none" normalizeH="0" baseline="0" dirty="0" smtClean="0">
                          <a:ln>
                            <a:noFill/>
                          </a:ln>
                          <a:solidFill>
                            <a:schemeClr val="bg1"/>
                          </a:solidFill>
                          <a:effectLst/>
                          <a:latin typeface="Arial" charset="0"/>
                          <a:cs typeface="Arial" charset="0"/>
                        </a:rPr>
                        <a:t>لهذا أنا أَحتَمِلُ هذه الآلام. لكِنَّنِي لستُ أَخجَلُ، لأنَّنِي عارفٌ بِمَن آمَنتُ، وقلبي واثقٌ أنَّهُ قادِرٌ أنْ يَحفَظَ لي وديعتي إلى ذلك اليومِ. تَمسَّك بِصورةِ الأقوالِ الصَّحيحةِ التي سَمعتها مِنِّي، في الإيمان والمَحبَّةِ التي في المسيح يسوع. </a:t>
                      </a:r>
                      <a:r>
                        <a:rPr kumimoji="0" lang="ar-SA" sz="3200" b="0" i="0" u="none" strike="noStrike" cap="none" normalizeH="0" baseline="0" dirty="0" smtClean="0">
                          <a:ln>
                            <a:noFill/>
                          </a:ln>
                          <a:solidFill>
                            <a:schemeClr val="bg1"/>
                          </a:solidFill>
                          <a:effectLst/>
                          <a:latin typeface="Arial" charset="0"/>
                          <a:cs typeface="Arial" charset="0"/>
                        </a:rPr>
                        <a:t>تَمسَّك بِصورةِ الأقوالِ الصَّحيحةِ التي سَمعتها مِنِّي، في الإيمان والمَحبَّةِ التي في المسيح يسوع. </a:t>
                      </a:r>
                      <a:r>
                        <a:rPr kumimoji="0" lang="ar-EG" sz="3200" b="0" i="0" u="none" strike="noStrike" cap="none" normalizeH="0" baseline="0" dirty="0" smtClean="0">
                          <a:ln>
                            <a:noFill/>
                          </a:ln>
                          <a:solidFill>
                            <a:schemeClr val="bg1"/>
                          </a:solidFill>
                          <a:effectLst/>
                          <a:latin typeface="Arial" charset="0"/>
                          <a:cs typeface="Arial" charset="0"/>
                        </a:rPr>
                        <a:t> </a:t>
                      </a:r>
                      <a:endParaRPr kumimoji="0" lang="en-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2 </a:t>
                      </a:r>
                      <a:r>
                        <a:rPr kumimoji="0" lang="fr-CA" sz="2800" b="0" i="0" u="sng" strike="noStrike" cap="none" normalizeH="0" baseline="0" dirty="0" smtClean="0">
                          <a:ln>
                            <a:noFill/>
                          </a:ln>
                          <a:solidFill>
                            <a:srgbClr val="FF9933"/>
                          </a:solidFill>
                          <a:effectLst/>
                          <a:latin typeface="Arial" charset="0"/>
                          <a:cs typeface="Arial" charset="0"/>
                        </a:rPr>
                        <a:t>Timothée</a:t>
                      </a:r>
                      <a:r>
                        <a:rPr kumimoji="0" lang="en-US" sz="2800" b="0" i="0" u="sng" strike="noStrike" cap="none" normalizeH="0" baseline="0" dirty="0" smtClean="0">
                          <a:ln>
                            <a:noFill/>
                          </a:ln>
                          <a:solidFill>
                            <a:srgbClr val="FF9933"/>
                          </a:solidFill>
                          <a:effectLst/>
                          <a:latin typeface="Arial" charset="0"/>
                          <a:cs typeface="Arial" charset="0"/>
                        </a:rPr>
                        <a:t> 1:12-2:10</a:t>
                      </a:r>
                      <a:r>
                        <a:rPr kumimoji="0" lang="en-US" sz="2400" b="0" i="0" u="none" strike="noStrike" cap="none" normalizeH="0" baseline="0" dirty="0" smtClean="0">
                          <a:ln>
                            <a:noFill/>
                          </a:ln>
                          <a:solidFill>
                            <a:schemeClr val="bg1"/>
                          </a:solidFill>
                          <a:effectLst/>
                          <a:latin typeface="Arial" charset="0"/>
                          <a:cs typeface="Arial" charset="0"/>
                        </a:rPr>
                        <a:t> </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Et pour cette cause, j’endure ces souffrances, mais je n’en ai pas honte, car je sais en qui j’ai cru, et je suis persuadé qu’il a la puissance de garder mon dépôt jusqu’à ce Jour là. 13 Retiens dans la foi et dans l’amour qui est en Christ Jésus, le modèle des saines paroles que tu as reçues de moi. 13  Retiens dans la foi et dans l’amour qui est en Christ Jésus, le modèle des saines paroles que tu as reçues de moi. </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7997" name="Rectangle 109"/>
          <p:cNvSpPr>
            <a:spLocks noGrp="1" noChangeArrowheads="1"/>
          </p:cNvSpPr>
          <p:nvPr>
            <p:ph type="ctrTitle"/>
          </p:nvPr>
        </p:nvSpPr>
        <p:spPr/>
        <p:txBody>
          <a:bodyPr/>
          <a:lstStyle/>
          <a:p>
            <a:r>
              <a:rPr lang="en-US"/>
              <a:t>2p</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30" name="Group 62"/>
          <p:cNvGraphicFramePr>
            <a:graphicFrameLocks noGrp="1"/>
          </p:cNvGraphicFramePr>
          <p:nvPr/>
        </p:nvGraphicFramePr>
        <p:xfrm>
          <a:off x="34925" y="44450"/>
          <a:ext cx="9109075" cy="6951600"/>
        </p:xfrm>
        <a:graphic>
          <a:graphicData uri="http://schemas.openxmlformats.org/drawingml/2006/table">
            <a:tbl>
              <a:tblPr rtl="1"/>
              <a:tblGrid>
                <a:gridCol w="3577140"/>
                <a:gridCol w="553193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000" b="0" i="0" u="none" strike="noStrike" cap="none" normalizeH="0" baseline="0" dirty="0" smtClean="0">
                          <a:ln>
                            <a:noFill/>
                          </a:ln>
                          <a:solidFill>
                            <a:schemeClr val="bg1"/>
                          </a:solidFill>
                          <a:effectLst/>
                          <a:latin typeface="Arial" charset="0"/>
                          <a:cs typeface="Arial" charset="0"/>
                        </a:rPr>
                        <a:t>احفظ الوديعةَ الصَّالِحةَ بِالرُّوحِ القُدُس السَّاكن فينا. أنتَ تَعرِفُ هذا أنَّ جَميعَ السَّاكنين في أسِيَّا قد ارتَدُّوا عَنِّي، الذين مِنهُم فِيجَلُّسُ </a:t>
                      </a:r>
                      <a:r>
                        <a:rPr kumimoji="0" lang="ar-SA" sz="3000" b="0" i="0" u="none" strike="noStrike" cap="none" normalizeH="0" baseline="0" dirty="0" err="1" smtClean="0">
                          <a:ln>
                            <a:noFill/>
                          </a:ln>
                          <a:solidFill>
                            <a:schemeClr val="bg1"/>
                          </a:solidFill>
                          <a:effectLst/>
                          <a:latin typeface="Arial" charset="0"/>
                          <a:cs typeface="Arial" charset="0"/>
                        </a:rPr>
                        <a:t>وَهَرموجَانِسُ</a:t>
                      </a:r>
                      <a:r>
                        <a:rPr kumimoji="0" lang="ar-SA" sz="3000" b="0" i="0" u="none" strike="noStrike" cap="none" normalizeH="0" baseline="0" dirty="0" smtClean="0">
                          <a:ln>
                            <a:noFill/>
                          </a:ln>
                          <a:solidFill>
                            <a:schemeClr val="bg1"/>
                          </a:solidFill>
                          <a:effectLst/>
                          <a:latin typeface="Arial" charset="0"/>
                          <a:cs typeface="Arial" charset="0"/>
                        </a:rPr>
                        <a:t>.</a:t>
                      </a:r>
                      <a:r>
                        <a:rPr kumimoji="0" lang="ar-EG" sz="3000" b="0" i="0" u="none" strike="noStrike" cap="none" normalizeH="0" baseline="0" dirty="0" smtClean="0">
                          <a:ln>
                            <a:noFill/>
                          </a:ln>
                          <a:solidFill>
                            <a:schemeClr val="bg1"/>
                          </a:solidFill>
                          <a:effectLst/>
                          <a:latin typeface="Arial" charset="0"/>
                          <a:cs typeface="Arial" charset="0"/>
                        </a:rPr>
                        <a:t> </a:t>
                      </a:r>
                      <a:r>
                        <a:rPr kumimoji="0" lang="ar-SA" sz="3000" b="0" i="0" u="none" strike="noStrike" cap="none" normalizeH="0" baseline="0" dirty="0" smtClean="0">
                          <a:ln>
                            <a:noFill/>
                          </a:ln>
                          <a:solidFill>
                            <a:schemeClr val="bg1"/>
                          </a:solidFill>
                          <a:effectLst/>
                          <a:latin typeface="Arial" charset="0"/>
                          <a:cs typeface="Arial" charset="0"/>
                        </a:rPr>
                        <a:t>الربُّ يُعطي رَحمةً لِبيتِ </a:t>
                      </a:r>
                      <a:r>
                        <a:rPr kumimoji="0" lang="ar-SA" sz="3000" b="0" i="0" u="none" strike="noStrike" cap="none" normalizeH="0" baseline="0" dirty="0" err="1" smtClean="0">
                          <a:ln>
                            <a:noFill/>
                          </a:ln>
                          <a:solidFill>
                            <a:schemeClr val="bg1"/>
                          </a:solidFill>
                          <a:effectLst/>
                          <a:latin typeface="Arial" charset="0"/>
                          <a:cs typeface="Arial" charset="0"/>
                        </a:rPr>
                        <a:t>أُنِيسِفُورُسَ</a:t>
                      </a:r>
                      <a:r>
                        <a:rPr kumimoji="0" lang="ar-SA" sz="3000" b="0" i="0" u="none" strike="noStrike" cap="none" normalizeH="0" baseline="0" dirty="0" smtClean="0">
                          <a:ln>
                            <a:noFill/>
                          </a:ln>
                          <a:solidFill>
                            <a:schemeClr val="bg1"/>
                          </a:solidFill>
                          <a:effectLst/>
                          <a:latin typeface="Arial" charset="0"/>
                          <a:cs typeface="Arial" charset="0"/>
                        </a:rPr>
                        <a:t>، لأنَّهُ أَرَاحَنِي مِراراً كثيرةً ولم يَخجَل بِسِلسِلَتي، بَل لمَّا أتى إلى رومية، أسرع في طلبي فَوجَدَني. ِيُعطِهِ الرَّبُّ أنْ يَجِدَ رَحمةً مِنْ عند الربِّ في ذلك اليوم. وكُلُّ خدمةٍ خدَمنِي </a:t>
                      </a:r>
                      <a:r>
                        <a:rPr kumimoji="0" lang="ar-SA" sz="3000" b="0" i="0" u="none" strike="noStrike" cap="none" normalizeH="0" baseline="0" dirty="0" err="1" smtClean="0">
                          <a:ln>
                            <a:noFill/>
                          </a:ln>
                          <a:solidFill>
                            <a:schemeClr val="bg1"/>
                          </a:solidFill>
                          <a:effectLst/>
                          <a:latin typeface="Arial" charset="0"/>
                          <a:cs typeface="Arial" charset="0"/>
                        </a:rPr>
                        <a:t>بها</a:t>
                      </a:r>
                      <a:r>
                        <a:rPr kumimoji="0" lang="ar-SA" sz="3000" b="0" i="0" u="none" strike="noStrike" cap="none" normalizeH="0" baseline="0" dirty="0" smtClean="0">
                          <a:ln>
                            <a:noFill/>
                          </a:ln>
                          <a:solidFill>
                            <a:schemeClr val="bg1"/>
                          </a:solidFill>
                          <a:effectLst/>
                          <a:latin typeface="Arial" charset="0"/>
                          <a:cs typeface="Arial" charset="0"/>
                        </a:rPr>
                        <a:t> في </a:t>
                      </a:r>
                      <a:r>
                        <a:rPr kumimoji="0" lang="ar-SA" sz="3000" b="0" i="0" u="none" strike="noStrike" cap="none" normalizeH="0" baseline="0" dirty="0" err="1" smtClean="0">
                          <a:ln>
                            <a:noFill/>
                          </a:ln>
                          <a:solidFill>
                            <a:schemeClr val="bg1"/>
                          </a:solidFill>
                          <a:effectLst/>
                          <a:latin typeface="Arial" charset="0"/>
                          <a:cs typeface="Arial" charset="0"/>
                        </a:rPr>
                        <a:t>أفسسَ</a:t>
                      </a:r>
                      <a:r>
                        <a:rPr kumimoji="0" lang="ar-SA" sz="3000" b="0" i="0" u="none" strike="noStrike" cap="none" normalizeH="0" baseline="0" dirty="0" smtClean="0">
                          <a:ln>
                            <a:noFill/>
                          </a:ln>
                          <a:solidFill>
                            <a:schemeClr val="bg1"/>
                          </a:solidFill>
                          <a:effectLst/>
                          <a:latin typeface="Arial" charset="0"/>
                          <a:cs typeface="Arial" charset="0"/>
                        </a:rPr>
                        <a:t> أنت تَعرِفُها جيداً. </a:t>
                      </a:r>
                      <a:endParaRPr kumimoji="0" lang="en-CA" sz="30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600" b="0" i="0" u="none" strike="noStrike" cap="none" normalizeH="0" baseline="0" dirty="0" smtClean="0">
                          <a:ln>
                            <a:noFill/>
                          </a:ln>
                          <a:solidFill>
                            <a:schemeClr val="bg1"/>
                          </a:solidFill>
                          <a:effectLst/>
                          <a:latin typeface="Arial" charset="0"/>
                          <a:cs typeface="Arial" charset="0"/>
                        </a:rPr>
                        <a:t>14 Garde le bon dépôt par le Saint–Esprit qui habite en nous. 15 Tu sais que tous ceux qui sont en Asie m’ont abandonné, entre autres </a:t>
                      </a:r>
                      <a:r>
                        <a:rPr kumimoji="0" lang="fr-CA" sz="2600" b="0" i="0" u="none" strike="noStrike" cap="none" normalizeH="0" baseline="0" dirty="0" err="1" smtClean="0">
                          <a:ln>
                            <a:noFill/>
                          </a:ln>
                          <a:solidFill>
                            <a:schemeClr val="bg1"/>
                          </a:solidFill>
                          <a:effectLst/>
                          <a:latin typeface="Arial" charset="0"/>
                          <a:cs typeface="Arial" charset="0"/>
                        </a:rPr>
                        <a:t>Phygèle</a:t>
                      </a:r>
                      <a:r>
                        <a:rPr kumimoji="0" lang="fr-CA" sz="2600" b="0" i="0" u="none" strike="noStrike" cap="none" normalizeH="0" baseline="0" dirty="0" smtClean="0">
                          <a:ln>
                            <a:noFill/>
                          </a:ln>
                          <a:solidFill>
                            <a:schemeClr val="bg1"/>
                          </a:solidFill>
                          <a:effectLst/>
                          <a:latin typeface="Arial" charset="0"/>
                          <a:cs typeface="Arial" charset="0"/>
                        </a:rPr>
                        <a:t> et </a:t>
                      </a:r>
                      <a:r>
                        <a:rPr kumimoji="0" lang="fr-CA" sz="2600" b="0" i="0" u="none" strike="noStrike" cap="none" normalizeH="0" baseline="0" dirty="0" err="1" smtClean="0">
                          <a:ln>
                            <a:noFill/>
                          </a:ln>
                          <a:solidFill>
                            <a:schemeClr val="bg1"/>
                          </a:solidFill>
                          <a:effectLst/>
                          <a:latin typeface="Arial" charset="0"/>
                          <a:cs typeface="Arial" charset="0"/>
                        </a:rPr>
                        <a:t>Hermogène</a:t>
                      </a:r>
                      <a:r>
                        <a:rPr kumimoji="0" lang="fr-CA" sz="2600" b="0" i="0" u="none" strike="noStrike" cap="none" normalizeH="0" baseline="0" dirty="0" smtClean="0">
                          <a:ln>
                            <a:noFill/>
                          </a:ln>
                          <a:solidFill>
                            <a:schemeClr val="bg1"/>
                          </a:solidFill>
                          <a:effectLst/>
                          <a:latin typeface="Arial" charset="0"/>
                          <a:cs typeface="Arial" charset="0"/>
                        </a:rPr>
                        <a:t>. 16 Que le Seigneur répande sa miséricorde sur la famille d’</a:t>
                      </a:r>
                      <a:r>
                        <a:rPr kumimoji="0" lang="fr-CA" sz="2600" b="0" i="0" u="none" strike="noStrike" cap="none" normalizeH="0" baseline="0" dirty="0" err="1" smtClean="0">
                          <a:ln>
                            <a:noFill/>
                          </a:ln>
                          <a:solidFill>
                            <a:schemeClr val="bg1"/>
                          </a:solidFill>
                          <a:effectLst/>
                          <a:latin typeface="Arial" charset="0"/>
                          <a:cs typeface="Arial" charset="0"/>
                        </a:rPr>
                        <a:t>Onésiphore</a:t>
                      </a:r>
                      <a:r>
                        <a:rPr kumimoji="0" lang="fr-CA" sz="2600" b="0" i="0" u="none" strike="noStrike" cap="none" normalizeH="0" baseline="0" dirty="0" smtClean="0">
                          <a:ln>
                            <a:noFill/>
                          </a:ln>
                          <a:solidFill>
                            <a:schemeClr val="bg1"/>
                          </a:solidFill>
                          <a:effectLst/>
                          <a:latin typeface="Arial" charset="0"/>
                          <a:cs typeface="Arial" charset="0"/>
                        </a:rPr>
                        <a:t>, car il m’a souvent consolé et il n’a pas eu honte de mes chaînes ;17 au contraire, lorsqu’il est venu à Rome, il m’a cherché avec beaucoup d’empressement et il m’a trouvé. </a:t>
                      </a:r>
                      <a:r>
                        <a:rPr kumimoji="0" lang="en-US" sz="2600" b="0" i="0" u="none" strike="noStrike" cap="none" normalizeH="0" baseline="0" dirty="0" smtClean="0">
                          <a:ln>
                            <a:noFill/>
                          </a:ln>
                          <a:solidFill>
                            <a:schemeClr val="bg1"/>
                          </a:solidFill>
                          <a:effectLst/>
                          <a:latin typeface="Arial" charset="0"/>
                          <a:cs typeface="Arial" charset="0"/>
                        </a:rPr>
                        <a:t>18 </a:t>
                      </a:r>
                      <a:r>
                        <a:rPr kumimoji="0" lang="fr-CA" sz="2600" b="0" i="0" u="none" strike="noStrike" cap="none" normalizeH="0" baseline="0" dirty="0" smtClean="0">
                          <a:ln>
                            <a:noFill/>
                          </a:ln>
                          <a:solidFill>
                            <a:schemeClr val="bg1"/>
                          </a:solidFill>
                          <a:effectLst/>
                          <a:latin typeface="Arial" charset="0"/>
                          <a:cs typeface="Arial" charset="0"/>
                        </a:rPr>
                        <a:t>Que le Seigneur lui donne d’obtenir miséricorde auprès du Seigneur en ce Jour là. Tu sais mieux que personne combien de services il m’a rendus à Éphèse. </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03" name="Group 31"/>
          <p:cNvGraphicFramePr>
            <a:graphicFrameLocks noGrp="1"/>
          </p:cNvGraphicFramePr>
          <p:nvPr/>
        </p:nvGraphicFramePr>
        <p:xfrm>
          <a:off x="34925" y="44450"/>
          <a:ext cx="9109075" cy="6829680"/>
        </p:xfrm>
        <a:graphic>
          <a:graphicData uri="http://schemas.openxmlformats.org/drawingml/2006/table">
            <a:tbl>
              <a:tblPr rtl="1"/>
              <a:tblGrid>
                <a:gridCol w="3811622"/>
                <a:gridCol w="529745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100" b="0" i="0" u="none" strike="noStrike" cap="none" normalizeH="0" baseline="0" dirty="0" smtClean="0">
                          <a:ln>
                            <a:noFill/>
                          </a:ln>
                          <a:solidFill>
                            <a:schemeClr val="bg1"/>
                          </a:solidFill>
                          <a:effectLst/>
                          <a:latin typeface="Arial" charset="0"/>
                          <a:cs typeface="Arial" charset="0"/>
                        </a:rPr>
                        <a:t>وأنتَ أيضاً يا ابني تقوَّ بِالنِّعمةِ التي بالمسيحِ يسوعَ. وما سَمِعتهُ مِنِّي بِشهودٍ كثيرينَ، هذا أَودِعهُ أُناساً أُمَنَاءَ، يَكونونَ أهلاً أن يُعَلِّموا آخرين. فاشتَرِك أنتَ </a:t>
                      </a:r>
                      <a:r>
                        <a:rPr kumimoji="0" lang="ar-SA" sz="3100" b="0" i="0" u="none" strike="noStrike" cap="none" normalizeH="0" baseline="0" dirty="0" err="1" smtClean="0">
                          <a:ln>
                            <a:noFill/>
                          </a:ln>
                          <a:solidFill>
                            <a:schemeClr val="bg1"/>
                          </a:solidFill>
                          <a:effectLst/>
                          <a:latin typeface="Arial" charset="0"/>
                          <a:cs typeface="Arial" charset="0"/>
                        </a:rPr>
                        <a:t>فى</a:t>
                      </a:r>
                      <a:r>
                        <a:rPr kumimoji="0" lang="ar-SA" sz="3100" b="0" i="0" u="none" strike="noStrike" cap="none" normalizeH="0" baseline="0" dirty="0" smtClean="0">
                          <a:ln>
                            <a:noFill/>
                          </a:ln>
                          <a:solidFill>
                            <a:schemeClr val="bg1"/>
                          </a:solidFill>
                          <a:effectLst/>
                          <a:latin typeface="Arial" charset="0"/>
                          <a:cs typeface="Arial" charset="0"/>
                        </a:rPr>
                        <a:t> قبول الآلام </a:t>
                      </a:r>
                      <a:r>
                        <a:rPr kumimoji="0" lang="ar-SA" sz="3100" b="0" i="0" u="none" strike="noStrike" cap="none" normalizeH="0" baseline="0" dirty="0" err="1" smtClean="0">
                          <a:ln>
                            <a:noFill/>
                          </a:ln>
                          <a:solidFill>
                            <a:schemeClr val="bg1"/>
                          </a:solidFill>
                          <a:effectLst/>
                          <a:latin typeface="Arial" charset="0"/>
                          <a:cs typeface="Arial" charset="0"/>
                        </a:rPr>
                        <a:t>كجُندىٍّ</a:t>
                      </a:r>
                      <a:r>
                        <a:rPr kumimoji="0" lang="ar-SA" sz="3100" b="0" i="0" u="none" strike="noStrike" cap="none" normalizeH="0" baseline="0" dirty="0" smtClean="0">
                          <a:ln>
                            <a:noFill/>
                          </a:ln>
                          <a:solidFill>
                            <a:schemeClr val="bg1"/>
                          </a:solidFill>
                          <a:effectLst/>
                          <a:latin typeface="Arial" charset="0"/>
                          <a:cs typeface="Arial" charset="0"/>
                        </a:rPr>
                        <a:t> صَالِح للمَسيح يسوع. لأن ليسَ أحدٌ وهوَ </a:t>
                      </a:r>
                      <a:r>
                        <a:rPr kumimoji="0" lang="ar-SA" sz="3100" b="0" i="0" u="none" strike="noStrike" cap="none" normalizeH="0" baseline="0" dirty="0" err="1" smtClean="0">
                          <a:ln>
                            <a:noFill/>
                          </a:ln>
                          <a:solidFill>
                            <a:schemeClr val="bg1"/>
                          </a:solidFill>
                          <a:effectLst/>
                          <a:latin typeface="Arial" charset="0"/>
                          <a:cs typeface="Arial" charset="0"/>
                        </a:rPr>
                        <a:t>يَتجنَّد</a:t>
                      </a:r>
                      <a:r>
                        <a:rPr kumimoji="0" lang="ar-SA" sz="3100" b="0" i="0" u="none" strike="noStrike" cap="none" normalizeH="0" baseline="0" dirty="0" smtClean="0">
                          <a:ln>
                            <a:noFill/>
                          </a:ln>
                          <a:solidFill>
                            <a:schemeClr val="bg1"/>
                          </a:solidFill>
                          <a:effectLst/>
                          <a:latin typeface="Arial" charset="0"/>
                          <a:cs typeface="Arial" charset="0"/>
                        </a:rPr>
                        <a:t> يَرتَبكُ بأمور هذه الحياة </a:t>
                      </a:r>
                      <a:r>
                        <a:rPr kumimoji="0" lang="ar-SA" sz="3100" b="0" i="0" u="none" strike="noStrike" cap="none" normalizeH="0" baseline="0" dirty="0" err="1" smtClean="0">
                          <a:ln>
                            <a:noFill/>
                          </a:ln>
                          <a:solidFill>
                            <a:schemeClr val="bg1"/>
                          </a:solidFill>
                          <a:effectLst/>
                          <a:latin typeface="Arial" charset="0"/>
                          <a:cs typeface="Arial" charset="0"/>
                        </a:rPr>
                        <a:t>لكى</a:t>
                      </a:r>
                      <a:r>
                        <a:rPr kumimoji="0" lang="ar-SA" sz="3100" b="0" i="0" u="none" strike="noStrike" cap="none" normalizeH="0" baseline="0" dirty="0" smtClean="0">
                          <a:ln>
                            <a:noFill/>
                          </a:ln>
                          <a:solidFill>
                            <a:schemeClr val="bg1"/>
                          </a:solidFill>
                          <a:effectLst/>
                          <a:latin typeface="Arial" charset="0"/>
                          <a:cs typeface="Arial" charset="0"/>
                        </a:rPr>
                        <a:t> يُرضي مَن جَنَّده. وأيضاً إذا كان أحدٌ لا ينال الإكليل إلا إذا جاهد قانونيَّاً. يجب أنَّ الفلاح </a:t>
                      </a:r>
                      <a:r>
                        <a:rPr kumimoji="0" lang="ar-SA" sz="3100" b="0" i="0" u="none" strike="noStrike" cap="none" normalizeH="0" baseline="0" dirty="0" err="1" smtClean="0">
                          <a:ln>
                            <a:noFill/>
                          </a:ln>
                          <a:solidFill>
                            <a:schemeClr val="bg1"/>
                          </a:solidFill>
                          <a:effectLst/>
                          <a:latin typeface="Arial" charset="0"/>
                          <a:cs typeface="Arial" charset="0"/>
                        </a:rPr>
                        <a:t>الذى</a:t>
                      </a:r>
                      <a:r>
                        <a:rPr kumimoji="0" lang="ar-SA" sz="3100" b="0" i="0" u="none" strike="noStrike" cap="none" normalizeH="0" baseline="0" dirty="0" smtClean="0">
                          <a:ln>
                            <a:noFill/>
                          </a:ln>
                          <a:solidFill>
                            <a:schemeClr val="bg1"/>
                          </a:solidFill>
                          <a:effectLst/>
                          <a:latin typeface="Arial" charset="0"/>
                          <a:cs typeface="Arial" charset="0"/>
                        </a:rPr>
                        <a:t> يتعبُ، يأخذ هو أولاً مِن الأثمار</a:t>
                      </a:r>
                      <a:r>
                        <a:rPr kumimoji="0" lang="ar-SA" sz="3100" b="1" i="0" u="none" strike="noStrike" cap="none" normalizeH="0" baseline="0" dirty="0" smtClean="0">
                          <a:ln>
                            <a:noFill/>
                          </a:ln>
                          <a:solidFill>
                            <a:schemeClr val="bg1"/>
                          </a:solidFill>
                          <a:effectLst/>
                          <a:latin typeface="Arial" charset="0"/>
                          <a:cs typeface="Arial" charset="0"/>
                        </a:rPr>
                        <a:t>. </a:t>
                      </a:r>
                      <a:endParaRPr kumimoji="0" lang="en-CA" sz="31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600" b="0" i="0" u="none" strike="noStrike" cap="none" normalizeH="0" baseline="0" dirty="0" smtClean="0">
                          <a:ln>
                            <a:noFill/>
                          </a:ln>
                          <a:solidFill>
                            <a:schemeClr val="bg1"/>
                          </a:solidFill>
                          <a:effectLst/>
                          <a:latin typeface="Arial" charset="0"/>
                          <a:cs typeface="Arial" charset="0"/>
                        </a:rPr>
                        <a:t>1 Toi donc, mon enfant, fortifie toi dans la grâce qui est en Christ Jésus. ce que tu as entendu de moi en présence de beaucoup de témoins, confie le à des hommes fidèles, qui soient capables de l’enseigner aussi à d’autres.3  Souffre avec moi comme un bon soldat du Christ Jésus. 4 Il n’est pas de soldat en  campagne qui s’embarrasse des affaires de la vie, s’il veut plaire à celui qui l’a enrôlé, 5 et l’athlète n’est pas couronné, s’il n’a combattu suivant les règles. 6 Le laboureur qui peine doit être le premier à recueillir le fruit.</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73" name="Group 29"/>
          <p:cNvGraphicFramePr>
            <a:graphicFrameLocks noGrp="1"/>
          </p:cNvGraphicFramePr>
          <p:nvPr/>
        </p:nvGraphicFramePr>
        <p:xfrm>
          <a:off x="34925" y="115888"/>
          <a:ext cx="9109075" cy="6433440"/>
        </p:xfrm>
        <a:graphic>
          <a:graphicData uri="http://schemas.openxmlformats.org/drawingml/2006/table">
            <a:tbl>
              <a:tblPr rtl="1"/>
              <a:tblGrid>
                <a:gridCol w="4396702"/>
                <a:gridCol w="471237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افهم ما أقول. لأن الربُّ هو </a:t>
                      </a:r>
                      <a:r>
                        <a:rPr kumimoji="0" lang="ar-SA" sz="3200" b="0" i="0" u="none" strike="noStrike" cap="none" normalizeH="0" baseline="0" dirty="0" err="1" smtClean="0">
                          <a:ln>
                            <a:noFill/>
                          </a:ln>
                          <a:solidFill>
                            <a:schemeClr val="bg1"/>
                          </a:solidFill>
                          <a:effectLst/>
                          <a:latin typeface="Arial" charset="0"/>
                          <a:cs typeface="Arial" charset="0"/>
                        </a:rPr>
                        <a:t>الذى</a:t>
                      </a:r>
                      <a:r>
                        <a:rPr kumimoji="0" lang="ar-SA" sz="3200" b="0" i="0" u="none" strike="noStrike" cap="none" normalizeH="0" baseline="0" dirty="0" smtClean="0">
                          <a:ln>
                            <a:noFill/>
                          </a:ln>
                          <a:solidFill>
                            <a:schemeClr val="bg1"/>
                          </a:solidFill>
                          <a:effectLst/>
                          <a:latin typeface="Arial" charset="0"/>
                          <a:cs typeface="Arial" charset="0"/>
                        </a:rPr>
                        <a:t> يُعطيكَ فهماً </a:t>
                      </a:r>
                      <a:r>
                        <a:rPr kumimoji="0" lang="ar-SA" sz="3200" b="0" i="0" u="none" strike="noStrike" cap="none" normalizeH="0" baseline="0" dirty="0" err="1" smtClean="0">
                          <a:ln>
                            <a:noFill/>
                          </a:ln>
                          <a:solidFill>
                            <a:schemeClr val="bg1"/>
                          </a:solidFill>
                          <a:effectLst/>
                          <a:latin typeface="Arial" charset="0"/>
                          <a:cs typeface="Arial" charset="0"/>
                        </a:rPr>
                        <a:t>فى</a:t>
                      </a:r>
                      <a:r>
                        <a:rPr kumimoji="0" lang="ar-SA" sz="3200" b="0" i="0" u="none" strike="noStrike" cap="none" normalizeH="0" baseline="0" dirty="0" smtClean="0">
                          <a:ln>
                            <a:noFill/>
                          </a:ln>
                          <a:solidFill>
                            <a:schemeClr val="bg1"/>
                          </a:solidFill>
                          <a:effectLst/>
                          <a:latin typeface="Arial" charset="0"/>
                          <a:cs typeface="Arial" charset="0"/>
                        </a:rPr>
                        <a:t> كُل شيء. اُذكُر يسوع المسيح </a:t>
                      </a:r>
                      <a:r>
                        <a:rPr kumimoji="0" lang="ar-SA" sz="3200" b="0" i="0" u="none" strike="noStrike" cap="none" normalizeH="0" baseline="0" dirty="0" err="1" smtClean="0">
                          <a:ln>
                            <a:noFill/>
                          </a:ln>
                          <a:solidFill>
                            <a:schemeClr val="bg1"/>
                          </a:solidFill>
                          <a:effectLst/>
                          <a:latin typeface="Arial" charset="0"/>
                          <a:cs typeface="Arial" charset="0"/>
                        </a:rPr>
                        <a:t>الذى</a:t>
                      </a:r>
                      <a:r>
                        <a:rPr kumimoji="0" lang="ar-SA" sz="3200" b="0" i="0" u="none" strike="noStrike" cap="none" normalizeH="0" baseline="0" dirty="0" smtClean="0">
                          <a:ln>
                            <a:noFill/>
                          </a:ln>
                          <a:solidFill>
                            <a:schemeClr val="bg1"/>
                          </a:solidFill>
                          <a:effectLst/>
                          <a:latin typeface="Arial" charset="0"/>
                          <a:cs typeface="Arial" charset="0"/>
                        </a:rPr>
                        <a:t> قام من الأموات، </a:t>
                      </a:r>
                      <a:r>
                        <a:rPr kumimoji="0" lang="ar-SA" sz="3200" b="0" i="0" u="none" strike="noStrike" cap="none" normalizeH="0" baseline="0" dirty="0" err="1" smtClean="0">
                          <a:ln>
                            <a:noFill/>
                          </a:ln>
                          <a:solidFill>
                            <a:schemeClr val="bg1"/>
                          </a:solidFill>
                          <a:effectLst/>
                          <a:latin typeface="Arial" charset="0"/>
                          <a:cs typeface="Arial" charset="0"/>
                        </a:rPr>
                        <a:t>الذى</a:t>
                      </a:r>
                      <a:r>
                        <a:rPr kumimoji="0" lang="ar-SA" sz="3200" b="0" i="0" u="none" strike="noStrike" cap="none" normalizeH="0" baseline="0" dirty="0" smtClean="0">
                          <a:ln>
                            <a:noFill/>
                          </a:ln>
                          <a:solidFill>
                            <a:schemeClr val="bg1"/>
                          </a:solidFill>
                          <a:effectLst/>
                          <a:latin typeface="Arial" charset="0"/>
                          <a:cs typeface="Arial" charset="0"/>
                        </a:rPr>
                        <a:t> هو نسل داود بحسب إنجيلي، </a:t>
                      </a:r>
                      <a:r>
                        <a:rPr kumimoji="0" lang="ar-SA" sz="3200" b="0" i="0" u="none" strike="noStrike" cap="none" normalizeH="0" baseline="0" dirty="0" err="1" smtClean="0">
                          <a:ln>
                            <a:noFill/>
                          </a:ln>
                          <a:solidFill>
                            <a:schemeClr val="bg1"/>
                          </a:solidFill>
                          <a:effectLst/>
                          <a:latin typeface="Arial" charset="0"/>
                          <a:cs typeface="Arial" charset="0"/>
                        </a:rPr>
                        <a:t>الذى</a:t>
                      </a:r>
                      <a:r>
                        <a:rPr kumimoji="0" lang="ar-SA" sz="3200" b="0" i="0" u="none" strike="noStrike" cap="none" normalizeH="0" baseline="0" dirty="0" smtClean="0">
                          <a:ln>
                            <a:noFill/>
                          </a:ln>
                          <a:solidFill>
                            <a:schemeClr val="bg1"/>
                          </a:solidFill>
                          <a:effectLst/>
                          <a:latin typeface="Arial" charset="0"/>
                          <a:cs typeface="Arial" charset="0"/>
                        </a:rPr>
                        <a:t> أنا أحتمل فيه المشَقَّات حتى القُيود كفاعل شر. </a:t>
                      </a:r>
                      <a:endParaRPr kumimoji="0" lang="fr-FR"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لكنَّ كلِمة الله لا تُقيَّد.</a:t>
                      </a:r>
                      <a:r>
                        <a:rPr kumimoji="0" lang="ar-SA" sz="3200" b="1"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لأجل هذا أنا أصبِرُ على كل شيءٍ لأجل المُختارينَ، </a:t>
                      </a:r>
                      <a:r>
                        <a:rPr kumimoji="0" lang="ar-SA" sz="3200" b="0" i="0" u="none" strike="noStrike" cap="none" normalizeH="0" baseline="0" dirty="0" err="1" smtClean="0">
                          <a:ln>
                            <a:noFill/>
                          </a:ln>
                          <a:solidFill>
                            <a:schemeClr val="bg1"/>
                          </a:solidFill>
                          <a:effectLst/>
                          <a:latin typeface="Arial" charset="0"/>
                          <a:cs typeface="Arial" charset="0"/>
                        </a:rPr>
                        <a:t>لِكى</a:t>
                      </a:r>
                      <a:r>
                        <a:rPr kumimoji="0" lang="ar-SA" sz="3200" b="0" i="0" u="none" strike="noStrike" cap="none" normalizeH="0" baseline="0" dirty="0" smtClean="0">
                          <a:ln>
                            <a:noFill/>
                          </a:ln>
                          <a:solidFill>
                            <a:schemeClr val="bg1"/>
                          </a:solidFill>
                          <a:effectLst/>
                          <a:latin typeface="Arial" charset="0"/>
                          <a:cs typeface="Arial" charset="0"/>
                        </a:rPr>
                        <a:t> ينالوا هُمْ أيضاً الخلاص </a:t>
                      </a:r>
                      <a:r>
                        <a:rPr kumimoji="0" lang="ar-SA" sz="3200" b="0" i="0" u="none" strike="noStrike" cap="none" normalizeH="0" baseline="0" dirty="0" err="1" smtClean="0">
                          <a:ln>
                            <a:noFill/>
                          </a:ln>
                          <a:solidFill>
                            <a:schemeClr val="bg1"/>
                          </a:solidFill>
                          <a:effectLst/>
                          <a:latin typeface="Arial" charset="0"/>
                          <a:cs typeface="Arial" charset="0"/>
                        </a:rPr>
                        <a:t>الذى</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err="1" smtClean="0">
                          <a:ln>
                            <a:noFill/>
                          </a:ln>
                          <a:solidFill>
                            <a:schemeClr val="bg1"/>
                          </a:solidFill>
                          <a:effectLst/>
                          <a:latin typeface="Arial" charset="0"/>
                          <a:cs typeface="Arial" charset="0"/>
                        </a:rPr>
                        <a:t>فى</a:t>
                      </a:r>
                      <a:r>
                        <a:rPr kumimoji="0" lang="ar-SA" sz="3200" b="0" i="0" u="none" strike="noStrike" cap="none" normalizeH="0" baseline="0" dirty="0" smtClean="0">
                          <a:ln>
                            <a:noFill/>
                          </a:ln>
                          <a:solidFill>
                            <a:schemeClr val="bg1"/>
                          </a:solidFill>
                          <a:effectLst/>
                          <a:latin typeface="Arial" charset="0"/>
                          <a:cs typeface="Arial" charset="0"/>
                        </a:rPr>
                        <a:t> المَسيح يَسوع، مَع المَجدِ الأبَديِّ.</a:t>
                      </a:r>
                      <a:r>
                        <a:rPr kumimoji="0" lang="ar-EG" sz="3200" b="0" i="0" u="none" strike="noStrike" cap="none" normalizeH="0" baseline="0" dirty="0" smtClean="0">
                          <a:ln>
                            <a:noFill/>
                          </a:ln>
                          <a:solidFill>
                            <a:schemeClr val="bg1"/>
                          </a:solidFill>
                          <a:effectLst/>
                          <a:latin typeface="Arial" charset="0"/>
                          <a:cs typeface="Arial" charset="0"/>
                        </a:rPr>
                        <a:t> </a:t>
                      </a:r>
                      <a:endParaRPr kumimoji="0" lang="en-CA"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600" b="0" i="0" u="none" strike="noStrike" cap="none" normalizeH="0" baseline="0" dirty="0" smtClean="0">
                          <a:ln>
                            <a:noFill/>
                          </a:ln>
                          <a:solidFill>
                            <a:schemeClr val="bg1"/>
                          </a:solidFill>
                          <a:effectLst/>
                          <a:latin typeface="Arial" charset="0"/>
                          <a:cs typeface="Arial" charset="0"/>
                        </a:rPr>
                        <a:t>7 Comprends ce que je dis ; car le Seigneur te donnera l’intelligence en tout. 8  Souviens toi de Jésus–Christ, ressuscité d’entre les morts, issu de la descendance de David, selon mon Évangile, 9  pour lequel je souffre jusqu’à être lié comme un malfaiteur. Mais la parole de Dieu n’est pas liée.</a:t>
                      </a:r>
                      <a:r>
                        <a:rPr kumimoji="0" lang="en-US" sz="2600" b="0" i="0" u="none" strike="noStrike" cap="none" normalizeH="0" baseline="0" dirty="0" smtClean="0">
                          <a:ln>
                            <a:noFill/>
                          </a:ln>
                          <a:solidFill>
                            <a:schemeClr val="bg1"/>
                          </a:solidFill>
                          <a:effectLst/>
                          <a:latin typeface="Arial" charset="0"/>
                          <a:cs typeface="Arial" charset="0"/>
                        </a:rPr>
                        <a:t>10 </a:t>
                      </a:r>
                      <a:r>
                        <a:rPr kumimoji="0" lang="fr-CA" sz="2600" b="0" i="0" u="none" strike="noStrike" cap="none" normalizeH="0" baseline="0" dirty="0" smtClean="0">
                          <a:ln>
                            <a:noFill/>
                          </a:ln>
                          <a:solidFill>
                            <a:schemeClr val="bg1"/>
                          </a:solidFill>
                          <a:effectLst/>
                          <a:latin typeface="Arial" charset="0"/>
                          <a:cs typeface="Arial" charset="0"/>
                        </a:rPr>
                        <a:t>C’est pourquoi je supporte tout à cause des élus, afin qu’eux aussi obtiennent le salut qui est en Christ Jésus, avec la gloire éternelle.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ChangeArrowheads="1"/>
          </p:cNvSpPr>
          <p:nvPr/>
        </p:nvSpPr>
        <p:spPr bwMode="auto">
          <a:xfrm>
            <a:off x="395288" y="1196975"/>
            <a:ext cx="8569325" cy="2554545"/>
          </a:xfrm>
          <a:prstGeom prst="rect">
            <a:avLst/>
          </a:prstGeom>
          <a:noFill/>
          <a:ln w="9525">
            <a:noFill/>
            <a:miter lim="800000"/>
            <a:headEnd/>
            <a:tailEnd/>
          </a:ln>
          <a:effectLst/>
        </p:spPr>
        <p:txBody>
          <a:bodyPr>
            <a:spAutoFit/>
          </a:bodyPr>
          <a:lstStyle/>
          <a:p>
            <a:pPr algn="ctr"/>
            <a:endParaRPr lang="ar-EG" sz="3200" dirty="0">
              <a:solidFill>
                <a:srgbClr val="FF9900"/>
              </a:solidFill>
            </a:endParaRPr>
          </a:p>
          <a:p>
            <a:pPr algn="ctr"/>
            <a:r>
              <a:rPr lang="ar-SA" sz="3200" dirty="0">
                <a:solidFill>
                  <a:srgbClr val="FF9900"/>
                </a:solidFill>
              </a:rPr>
              <a:t>نعمة اللـه </a:t>
            </a:r>
            <a:r>
              <a:rPr lang="ar-SA" sz="3200" dirty="0" err="1">
                <a:solidFill>
                  <a:srgbClr val="FF9900"/>
                </a:solidFill>
              </a:rPr>
              <a:t>الآب</a:t>
            </a:r>
            <a:r>
              <a:rPr lang="ar-SA" sz="3200" dirty="0">
                <a:solidFill>
                  <a:srgbClr val="FF9900"/>
                </a:solidFill>
              </a:rPr>
              <a:t>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a:t>
            </a:r>
            <a:r>
              <a:rPr lang="fr-CA" sz="3200" dirty="0" smtClean="0">
                <a:solidFill>
                  <a:srgbClr val="FF9900"/>
                </a:solidFill>
              </a:rPr>
              <a:t>tous mes pères et mes frères. </a:t>
            </a:r>
            <a:r>
              <a:rPr lang="fr-CA" sz="3200" dirty="0">
                <a:solidFill>
                  <a:srgbClr val="FF9900"/>
                </a:solidFill>
              </a:rPr>
              <a:t>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1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err="1" smtClean="0">
                <a:solidFill>
                  <a:schemeClr val="bg1"/>
                </a:solidFill>
              </a:rPr>
              <a:t>Epître</a:t>
            </a:r>
            <a:r>
              <a:rPr lang="en-US" sz="4000" dirty="0" smtClean="0">
                <a:solidFill>
                  <a:schemeClr val="bg1"/>
                </a:solidFill>
              </a:rPr>
              <a:t> à </a:t>
            </a:r>
            <a:r>
              <a:rPr lang="en-US" sz="4000" dirty="0" err="1" smtClean="0">
                <a:solidFill>
                  <a:schemeClr val="bg1"/>
                </a:solidFill>
              </a:rPr>
              <a:t>l’Eglise</a:t>
            </a:r>
            <a:r>
              <a:rPr lang="en-US" sz="4000" dirty="0" smtClean="0">
                <a:solidFill>
                  <a:schemeClr val="bg1"/>
                </a:solidFill>
              </a:rPr>
              <a:t> </a:t>
            </a:r>
            <a:r>
              <a:rPr lang="en-US" sz="4000" dirty="0" err="1" smtClean="0">
                <a:solidFill>
                  <a:schemeClr val="bg1"/>
                </a:solidFill>
              </a:rPr>
              <a:t>Universelle</a:t>
            </a:r>
            <a:endParaRPr lang="en-US" sz="4000" dirty="0">
              <a:solidFill>
                <a:schemeClr val="bg1"/>
              </a:solidFill>
            </a:endParaRPr>
          </a:p>
        </p:txBody>
      </p:sp>
      <p:pic>
        <p:nvPicPr>
          <p:cNvPr id="2017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79" name="Group 39"/>
          <p:cNvGraphicFramePr>
            <a:graphicFrameLocks noGrp="1"/>
          </p:cNvGraphicFramePr>
          <p:nvPr/>
        </p:nvGraphicFramePr>
        <p:xfrm>
          <a:off x="107950" y="44450"/>
          <a:ext cx="9036050" cy="6579744"/>
        </p:xfrm>
        <a:graphic>
          <a:graphicData uri="http://schemas.openxmlformats.org/drawingml/2006/table">
            <a:tbl>
              <a:tblPr rtl="1"/>
              <a:tblGrid>
                <a:gridCol w="4001998"/>
                <a:gridCol w="5034052"/>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err="1" smtClean="0">
                          <a:ln>
                            <a:noFill/>
                          </a:ln>
                          <a:solidFill>
                            <a:srgbClr val="FF9933"/>
                          </a:solidFill>
                          <a:effectLst/>
                          <a:latin typeface="Arial" charset="0"/>
                          <a:cs typeface="Arial" charset="0"/>
                        </a:rPr>
                        <a:t>الكاثوليكون</a:t>
                      </a:r>
                      <a:r>
                        <a:rPr kumimoji="0" lang="ar-EG" sz="3200" b="0" i="0" u="sng" strike="noStrike" cap="none" normalizeH="0" baseline="0" dirty="0" smtClean="0">
                          <a:ln>
                            <a:noFill/>
                          </a:ln>
                          <a:solidFill>
                            <a:srgbClr val="FF9933"/>
                          </a:solidFill>
                          <a:effectLst/>
                          <a:latin typeface="Arial" charset="0"/>
                          <a:cs typeface="Arial" charset="0"/>
                        </a:rPr>
                        <a:t> من رسالة يعقوب الرسول( 2 : 5 ـ 13 )</a:t>
                      </a:r>
                      <a:endParaRPr kumimoji="0" lang="ar-EG" sz="2400" b="1"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300" b="1" i="0" u="none" strike="noStrike" cap="none" normalizeH="0" baseline="0" dirty="0" smtClean="0">
                          <a:ln>
                            <a:noFill/>
                          </a:ln>
                          <a:solidFill>
                            <a:schemeClr val="bg1"/>
                          </a:solidFill>
                          <a:effectLst/>
                          <a:latin typeface="Arial" charset="0"/>
                          <a:cs typeface="Arial" charset="0"/>
                        </a:rPr>
                        <a:t>ا</a:t>
                      </a:r>
                      <a:r>
                        <a:rPr kumimoji="0" lang="ar-SA" sz="3300" b="0" i="0" u="none" strike="noStrike" cap="none" normalizeH="0" baseline="0" dirty="0" smtClean="0">
                          <a:ln>
                            <a:noFill/>
                          </a:ln>
                          <a:solidFill>
                            <a:schemeClr val="bg1"/>
                          </a:solidFill>
                          <a:effectLst/>
                          <a:latin typeface="Arial" charset="0"/>
                          <a:cs typeface="Arial" charset="0"/>
                        </a:rPr>
                        <a:t>سمعوا يا إخوتي الأحبَّاءَ، أمَّا اختَارَ اللهُ فقراءَ العالمِ أغنياءَ في الإيمانِ، وورثةَ المَلكوتِ الذي وَعَدَ </a:t>
                      </a:r>
                      <a:r>
                        <a:rPr kumimoji="0" lang="ar-SA" sz="3300" b="0" i="0" u="none" strike="noStrike" cap="none" normalizeH="0" baseline="0" dirty="0" err="1" smtClean="0">
                          <a:ln>
                            <a:noFill/>
                          </a:ln>
                          <a:solidFill>
                            <a:schemeClr val="bg1"/>
                          </a:solidFill>
                          <a:effectLst/>
                          <a:latin typeface="Arial" charset="0"/>
                          <a:cs typeface="Arial" charset="0"/>
                        </a:rPr>
                        <a:t>بِهِ</a:t>
                      </a:r>
                      <a:r>
                        <a:rPr kumimoji="0" lang="ar-SA" sz="3300" b="0" i="0" u="none" strike="noStrike" cap="none" normalizeH="0" baseline="0" dirty="0" smtClean="0">
                          <a:ln>
                            <a:noFill/>
                          </a:ln>
                          <a:solidFill>
                            <a:schemeClr val="bg1"/>
                          </a:solidFill>
                          <a:effectLst/>
                          <a:latin typeface="Arial" charset="0"/>
                          <a:cs typeface="Arial" charset="0"/>
                        </a:rPr>
                        <a:t> الذينَ يُحِبُّونَهُ؟ وأمَّا أنتُم فاحتقرتُم المسكينَ. أليسَ الأغنياءُ يَتسَلَّطونَ عَلَيكُم وَهُم يسوقونَكُم إلى المَحَاكِم؟ أمَّا هُم يُجَدِّفونَ على الاسم الصالح الذي دُعِيَ </a:t>
                      </a:r>
                      <a:r>
                        <a:rPr kumimoji="0" lang="ar-SA" sz="3300" b="0" i="0" u="none" strike="noStrike" cap="none" normalizeH="0" baseline="0" dirty="0" err="1" smtClean="0">
                          <a:ln>
                            <a:noFill/>
                          </a:ln>
                          <a:solidFill>
                            <a:schemeClr val="bg1"/>
                          </a:solidFill>
                          <a:effectLst/>
                          <a:latin typeface="Arial" charset="0"/>
                          <a:cs typeface="Arial" charset="0"/>
                        </a:rPr>
                        <a:t>بِهِ</a:t>
                      </a:r>
                      <a:r>
                        <a:rPr kumimoji="0" lang="ar-SA" sz="3300" b="0" i="0" u="none" strike="noStrike" cap="none" normalizeH="0" baseline="0" dirty="0" smtClean="0">
                          <a:ln>
                            <a:noFill/>
                          </a:ln>
                          <a:solidFill>
                            <a:schemeClr val="bg1"/>
                          </a:solidFill>
                          <a:effectLst/>
                          <a:latin typeface="Arial" charset="0"/>
                          <a:cs typeface="Arial" charset="0"/>
                        </a:rPr>
                        <a:t> عَلَيكم؟ </a:t>
                      </a:r>
                      <a:endParaRPr kumimoji="0" lang="en-US" sz="33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Jacques 2 :5-13</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5 Écoutez, mes frères bien–aimés : Dieu n’a–</a:t>
                      </a:r>
                      <a:r>
                        <a:rPr kumimoji="0" lang="fr-CA" sz="2800" b="0" i="0" u="none" strike="noStrike" cap="none" normalizeH="0" baseline="0" dirty="0" err="1" smtClean="0">
                          <a:ln>
                            <a:noFill/>
                          </a:ln>
                          <a:solidFill>
                            <a:schemeClr val="bg1"/>
                          </a:solidFill>
                          <a:effectLst/>
                          <a:latin typeface="Arial" charset="0"/>
                          <a:cs typeface="Arial" charset="0"/>
                        </a:rPr>
                        <a:t>t–il</a:t>
                      </a:r>
                      <a:r>
                        <a:rPr kumimoji="0" lang="fr-CA" sz="2800" b="0" i="0" u="none" strike="noStrike" cap="none" normalizeH="0" baseline="0" dirty="0" smtClean="0">
                          <a:ln>
                            <a:noFill/>
                          </a:ln>
                          <a:solidFill>
                            <a:schemeClr val="bg1"/>
                          </a:solidFill>
                          <a:effectLst/>
                          <a:latin typeface="Arial" charset="0"/>
                          <a:cs typeface="Arial" charset="0"/>
                        </a:rPr>
                        <a:t> pas choisi les pauvres selon le monde, pour qu’ils soient riches en la foi et héritiers du royaume qu’il a promis à ceux qui l’aiment ? 6 Et vous, vous avez déshonoré le pauvre ! Les riches ne vous oppriment ils pas et ne vous traînent ils pas devant les tribunaux ? </a:t>
                      </a:r>
                      <a:r>
                        <a:rPr kumimoji="0" lang="en-US" sz="2800" b="0" i="0" u="none" strike="noStrike" cap="none" normalizeH="0" baseline="0" dirty="0" smtClean="0">
                          <a:ln>
                            <a:noFill/>
                          </a:ln>
                          <a:solidFill>
                            <a:schemeClr val="bg1"/>
                          </a:solidFill>
                          <a:effectLst/>
                          <a:latin typeface="Arial" charset="0"/>
                          <a:cs typeface="Arial" charset="0"/>
                        </a:rPr>
                        <a:t>7 </a:t>
                      </a:r>
                      <a:r>
                        <a:rPr kumimoji="0" lang="fr-CA" sz="2800" b="0" i="0" u="none" strike="noStrike" cap="none" normalizeH="0" baseline="0" dirty="0" smtClean="0">
                          <a:ln>
                            <a:noFill/>
                          </a:ln>
                          <a:solidFill>
                            <a:schemeClr val="bg1"/>
                          </a:solidFill>
                          <a:effectLst/>
                          <a:latin typeface="Arial" charset="0"/>
                          <a:cs typeface="Arial" charset="0"/>
                        </a:rPr>
                        <a:t>Ne sont ils pas ceux qui blasphèment le beau nom invoqué sur vous ?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1480" name="Rectangle 40"/>
          <p:cNvSpPr>
            <a:spLocks noGrp="1" noChangeArrowheads="1"/>
          </p:cNvSpPr>
          <p:nvPr>
            <p:ph type="ctrTitle"/>
          </p:nvPr>
        </p:nvSpPr>
        <p:spPr/>
        <p:txBody>
          <a:bodyPr/>
          <a:lstStyle/>
          <a:p>
            <a:r>
              <a:rPr lang="en-US" dirty="0"/>
              <a:t>2c</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496" name="Group 32"/>
          <p:cNvGraphicFramePr>
            <a:graphicFrameLocks noGrp="1"/>
          </p:cNvGraphicFramePr>
          <p:nvPr/>
        </p:nvGraphicFramePr>
        <p:xfrm>
          <a:off x="216024" y="313648"/>
          <a:ext cx="8748464" cy="6067680"/>
        </p:xfrm>
        <a:graphic>
          <a:graphicData uri="http://schemas.openxmlformats.org/drawingml/2006/table">
            <a:tbl>
              <a:tblPr rtl="1"/>
              <a:tblGrid>
                <a:gridCol w="3548699"/>
                <a:gridCol w="519976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فإن كنتُم تُكَمِّلونَ النَّاموسَ المُلوكِيَّ حَسبَ الكتاب: " تُحِبُّ قَرِيبَكَ كنَفسكَ ". فَحسناً تَفعَلونَ. ولكِن إن كُنتُم تُحابونَ، تفعلونَ خَطِيئةً، مُوَبَّخِينَ مِنَ النَّاموس كمُتعَدِّينَ. أنَّ مَن حَفِظَ كُلَّ النَّاموسِ، وإنَّما عَثَرَ في واحدةٍ، فقد صَارَ مُجرِماً في الكُلِّ. </a:t>
                      </a:r>
                      <a:endParaRPr kumimoji="0" lang="en-US"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8 Sans doute, si vous accomplissez la loi royale, selon l’Écriture : Tu aimeras ton prochain comme toi–même, vous faites bien. 9  Mais si vous vous livrez à des considérations de personnes, vous commettez un péché, vous êtes convaincus de transgression par la loi. 10 Car quiconque observe toute la loi, mais pèche contre un seul commandement, devient coupable envers tous.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15" name="Group 27"/>
          <p:cNvGraphicFramePr>
            <a:graphicFrameLocks noGrp="1"/>
          </p:cNvGraphicFramePr>
          <p:nvPr/>
        </p:nvGraphicFramePr>
        <p:xfrm>
          <a:off x="107950" y="44450"/>
          <a:ext cx="9036050" cy="6494400"/>
        </p:xfrm>
        <a:graphic>
          <a:graphicData uri="http://schemas.openxmlformats.org/drawingml/2006/table">
            <a:tbl>
              <a:tblPr rtl="1"/>
              <a:tblGrid>
                <a:gridCol w="3636324"/>
                <a:gridCol w="5399726"/>
              </a:tblGrid>
              <a:tr h="4249738">
                <a:tc>
                  <a:txBody>
                    <a:bodyPr/>
                    <a:lstStyle/>
                    <a:p>
                      <a:pPr marL="0" marR="0" lvl="0" indent="0" algn="just" defTabSz="914400" rtl="1" eaLnBrk="1" fontAlgn="base" latinLnBrk="0" hangingPunct="1">
                        <a:lnSpc>
                          <a:spcPct val="100000"/>
                        </a:lnSpc>
                        <a:spcBef>
                          <a:spcPct val="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لأنَّ الذي قال: " لا تَزنِ " قال أيضاً: " لا تقتل ". فإن لَم تَزنِ ولكن قَتلتَ فقد صِرتَ مُخالِفاً للنَّاموسِ. </a:t>
                      </a:r>
                      <a:r>
                        <a:rPr kumimoji="0" lang="ar-SA" sz="3200" b="0" i="0" u="none" strike="noStrike" cap="none" normalizeH="0" baseline="0" dirty="0" err="1" smtClean="0">
                          <a:ln>
                            <a:noFill/>
                          </a:ln>
                          <a:solidFill>
                            <a:schemeClr val="bg1"/>
                          </a:solidFill>
                          <a:effectLst/>
                          <a:latin typeface="Arial" charset="0"/>
                          <a:cs typeface="Arial" charset="0"/>
                        </a:rPr>
                        <a:t>لهكذا</a:t>
                      </a:r>
                      <a:r>
                        <a:rPr kumimoji="0" lang="ar-SA" sz="3200" b="0" i="0" u="none" strike="noStrike" cap="none" normalizeH="0" baseline="0" dirty="0" smtClean="0">
                          <a:ln>
                            <a:noFill/>
                          </a:ln>
                          <a:solidFill>
                            <a:schemeClr val="bg1"/>
                          </a:solidFill>
                          <a:effectLst/>
                          <a:latin typeface="Arial" charset="0"/>
                          <a:cs typeface="Arial" charset="0"/>
                        </a:rPr>
                        <a:t> تَكَلَّموا وهكذا افعَلُوا كمحكومٍ عليكم بِنَاموسِ الحُرِّيَّةِ. لأنَّ الحُكمَ هو بلا رَحمةٍ لِمَن لم يَعمَل رَحمَةً، لأنَّ الرَّحمة تَفتَخِر على الحُكمِ.</a:t>
                      </a:r>
                      <a:endParaRPr kumimoji="0" lang="ar-EG"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0"/>
                        </a:spcBef>
                        <a:spcAft>
                          <a:spcPct val="0"/>
                        </a:spcAft>
                        <a:buClrTx/>
                        <a:buSzTx/>
                        <a:buFontTx/>
                        <a:buNone/>
                        <a:tabLst/>
                        <a:defRPr/>
                      </a:pPr>
                      <a:endParaRPr kumimoji="0" lang="en-US" sz="2400" b="1"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11 Celui qui a dit : Ne commets pas d’adultère, a dit aussi : Ne commets pas de meurtre. Or, si tu ne commets pas d’adultère, mais que tu commettes un meurtre, tu deviens transgresseur de la loi. 12 Parlez et agissez en hommes qui doivent être jugés selon une loi de liberté,13 car le jugement est sans miséricorde pour qui n’a pas fait miséricorde. La miséricorde triomphe du jugement.</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323850" y="115888"/>
            <a:ext cx="8569325" cy="3770263"/>
          </a:xfrm>
          <a:prstGeom prst="rect">
            <a:avLst/>
          </a:prstGeom>
          <a:noFill/>
          <a:ln w="9525">
            <a:noFill/>
            <a:miter lim="800000"/>
            <a:headEnd/>
            <a:tailEnd/>
          </a:ln>
          <a:effectLst/>
        </p:spPr>
        <p:txBody>
          <a:bodyPr>
            <a:spAutoFit/>
          </a:bodyPr>
          <a:lstStyle/>
          <a:p>
            <a:pPr algn="ctr"/>
            <a:endParaRPr lang="en-US" sz="2800" dirty="0">
              <a:solidFill>
                <a:srgbClr val="FF9900"/>
              </a:solidFill>
            </a:endParaRPr>
          </a:p>
          <a:p>
            <a:pPr algn="ctr"/>
            <a:r>
              <a:rPr lang="ar-SA" sz="32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32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3391208" y="6105331"/>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4716016" y="6072206"/>
            <a:ext cx="4248472" cy="674031"/>
          </a:xfrm>
          <a:prstGeom prst="rect">
            <a:avLst/>
          </a:prstGeom>
          <a:solidFill>
            <a:schemeClr val="accent1"/>
          </a:solidFill>
          <a:ln w="57150" cmpd="thickThin">
            <a:solidFill>
              <a:schemeClr val="tx1"/>
            </a:solidFill>
            <a:miter lim="800000"/>
            <a:headEnd/>
            <a:tailEnd/>
          </a:ln>
        </p:spPr>
        <p:txBody>
          <a:bodyPr wrap="square">
            <a:spAutoFit/>
          </a:bodyPr>
          <a:lstStyle/>
          <a:p>
            <a:pPr algn="l" rtl="0">
              <a:lnSpc>
                <a:spcPct val="90000"/>
              </a:lnSpc>
            </a:pPr>
            <a:r>
              <a:rPr lang="en-CA" sz="1800" b="1" dirty="0" err="1" smtClean="0"/>
              <a:t>Vers</a:t>
            </a:r>
            <a:r>
              <a:rPr lang="en-CA" sz="1800" b="1" dirty="0" smtClean="0"/>
              <a:t> le </a:t>
            </a:r>
            <a:r>
              <a:rPr lang="en-CA" sz="1800" b="1" dirty="0" err="1" smtClean="0"/>
              <a:t>répons</a:t>
            </a:r>
            <a:r>
              <a:rPr lang="en-CA" sz="1800" b="1" dirty="0" smtClean="0"/>
              <a:t> des </a:t>
            </a:r>
            <a:r>
              <a:rPr lang="en-CA" sz="1800" b="1" dirty="0" err="1" smtClean="0"/>
              <a:t>actes</a:t>
            </a:r>
            <a:r>
              <a:rPr lang="en-CA" sz="1800" b="1" dirty="0" smtClean="0"/>
              <a:t> des </a:t>
            </a:r>
            <a:r>
              <a:rPr lang="en-CA" sz="1800" b="1" dirty="0" err="1" smtClean="0"/>
              <a:t>apôtres</a:t>
            </a:r>
            <a:endParaRPr lang="en-CA" sz="1800" b="1" dirty="0"/>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idx="4294967295"/>
          </p:nvPr>
        </p:nvSpPr>
        <p:spPr>
          <a:xfrm>
            <a:off x="762000" y="1773238"/>
            <a:ext cx="7772400" cy="3048000"/>
          </a:xfrm>
          <a:noFill/>
          <a:ln/>
        </p:spPr>
        <p:txBody>
          <a:bodyPr/>
          <a:lstStyle/>
          <a:p>
            <a:r>
              <a:rPr lang="en-AU" sz="4000" i="1" dirty="0" err="1" smtClean="0">
                <a:solidFill>
                  <a:schemeClr val="bg1"/>
                </a:solidFill>
              </a:rPr>
              <a:t>Actes</a:t>
            </a:r>
            <a:r>
              <a:rPr lang="en-AU" sz="4000" i="1" dirty="0" smtClean="0">
                <a:solidFill>
                  <a:schemeClr val="bg1"/>
                </a:solidFill>
              </a:rPr>
              <a:t> de </a:t>
            </a:r>
            <a:r>
              <a:rPr lang="en-AU" sz="4000" i="1" dirty="0" err="1" smtClean="0">
                <a:solidFill>
                  <a:schemeClr val="bg1"/>
                </a:solidFill>
              </a:rPr>
              <a:t>nos</a:t>
            </a:r>
            <a:r>
              <a:rPr lang="en-AU" sz="4000" i="1" dirty="0" smtClean="0">
                <a:solidFill>
                  <a:schemeClr val="bg1"/>
                </a:solidFill>
              </a:rPr>
              <a:t> </a:t>
            </a:r>
            <a:r>
              <a:rPr lang="en-AU" sz="4000" i="1" dirty="0" err="1" smtClean="0">
                <a:solidFill>
                  <a:schemeClr val="bg1"/>
                </a:solidFill>
              </a:rPr>
              <a:t>pères</a:t>
            </a:r>
            <a:r>
              <a:rPr lang="en-AU" sz="4000" i="1" dirty="0" smtClean="0">
                <a:solidFill>
                  <a:schemeClr val="bg1"/>
                </a:solidFill>
              </a:rPr>
              <a:t> les </a:t>
            </a:r>
            <a:r>
              <a:rPr lang="en-AU" sz="4000" i="1" dirty="0" err="1" smtClean="0">
                <a:solidFill>
                  <a:schemeClr val="bg1"/>
                </a:solidFill>
              </a:rPr>
              <a:t>apôtres</a:t>
            </a:r>
            <a:r>
              <a:rPr lang="en-AU" sz="4000" i="1" dirty="0" smtClean="0">
                <a:solidFill>
                  <a:schemeClr val="bg1"/>
                </a:solidFill>
              </a:rPr>
              <a:t>, </a:t>
            </a:r>
            <a:r>
              <a:rPr lang="en-AU" sz="4000" i="1" dirty="0" err="1" smtClean="0">
                <a:solidFill>
                  <a:schemeClr val="bg1"/>
                </a:solidFill>
              </a:rPr>
              <a:t>que</a:t>
            </a:r>
            <a:r>
              <a:rPr lang="en-AU" sz="4000" i="1" dirty="0" smtClean="0">
                <a:solidFill>
                  <a:schemeClr val="bg1"/>
                </a:solidFill>
              </a:rPr>
              <a:t> </a:t>
            </a:r>
            <a:r>
              <a:rPr lang="en-AU" sz="4000" i="1" dirty="0" err="1" smtClean="0">
                <a:solidFill>
                  <a:schemeClr val="bg1"/>
                </a:solidFill>
              </a:rPr>
              <a:t>leurs</a:t>
            </a:r>
            <a:r>
              <a:rPr lang="en-AU" sz="4000" i="1" dirty="0" smtClean="0">
                <a:solidFill>
                  <a:schemeClr val="bg1"/>
                </a:solidFill>
              </a:rPr>
              <a:t> </a:t>
            </a:r>
            <a:r>
              <a:rPr lang="en-AU" sz="4000" i="1" dirty="0" err="1" smtClean="0">
                <a:solidFill>
                  <a:schemeClr val="bg1"/>
                </a:solidFill>
              </a:rPr>
              <a:t>saintes</a:t>
            </a:r>
            <a:r>
              <a:rPr lang="en-AU" sz="4000" i="1" dirty="0" smtClean="0">
                <a:solidFill>
                  <a:schemeClr val="bg1"/>
                </a:solidFill>
              </a:rPr>
              <a:t> </a:t>
            </a:r>
            <a:r>
              <a:rPr lang="en-AU" sz="4000" i="1" dirty="0" err="1" smtClean="0">
                <a:solidFill>
                  <a:schemeClr val="bg1"/>
                </a:solidFill>
              </a:rPr>
              <a:t>bénédictions</a:t>
            </a:r>
            <a:r>
              <a:rPr lang="en-AU" sz="4000" i="1" dirty="0" smtClean="0">
                <a:solidFill>
                  <a:schemeClr val="bg1"/>
                </a:solidFill>
              </a:rPr>
              <a:t> </a:t>
            </a:r>
            <a:r>
              <a:rPr lang="en-AU" sz="4000" i="1" dirty="0" err="1" smtClean="0">
                <a:solidFill>
                  <a:schemeClr val="bg1"/>
                </a:solidFill>
              </a:rPr>
              <a:t>soient</a:t>
            </a:r>
            <a:r>
              <a:rPr lang="en-AU" sz="4000" i="1" dirty="0" smtClean="0">
                <a:solidFill>
                  <a:schemeClr val="bg1"/>
                </a:solidFill>
              </a:rPr>
              <a:t> avec nous.  </a:t>
            </a:r>
            <a:r>
              <a:rPr lang="en-AU" sz="4000" i="1" dirty="0">
                <a:solidFill>
                  <a:schemeClr val="bg1"/>
                </a:solidFill>
              </a:rPr>
              <a:t>Amen.</a:t>
            </a:r>
          </a:p>
        </p:txBody>
      </p:sp>
      <p:sp>
        <p:nvSpPr>
          <p:cNvPr id="20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smtClean="0">
                <a:solidFill>
                  <a:schemeClr val="bg1"/>
                </a:solidFill>
              </a:rPr>
              <a:t>PRAXIS</a:t>
            </a:r>
            <a:endParaRPr lang="en-US" sz="4000" dirty="0">
              <a:solidFill>
                <a:schemeClr val="bg1"/>
              </a:solidFill>
            </a:endParaRPr>
          </a:p>
        </p:txBody>
      </p:sp>
      <p:pic>
        <p:nvPicPr>
          <p:cNvPr id="20480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0480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70" name="Group 58"/>
          <p:cNvGraphicFramePr>
            <a:graphicFrameLocks noGrp="1"/>
          </p:cNvGraphicFramePr>
          <p:nvPr/>
        </p:nvGraphicFramePr>
        <p:xfrm>
          <a:off x="107950" y="639040"/>
          <a:ext cx="9036050" cy="5470272"/>
        </p:xfrm>
        <a:graphic>
          <a:graphicData uri="http://schemas.openxmlformats.org/drawingml/2006/table">
            <a:tbl>
              <a:tblPr rtl="1"/>
              <a:tblGrid>
                <a:gridCol w="4323566"/>
                <a:gridCol w="4712484"/>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err="1" smtClean="0">
                          <a:ln>
                            <a:noFill/>
                          </a:ln>
                          <a:solidFill>
                            <a:srgbClr val="FF9933"/>
                          </a:solidFill>
                          <a:effectLst/>
                          <a:latin typeface="Arial" charset="0"/>
                          <a:cs typeface="Arial" charset="0"/>
                        </a:rPr>
                        <a:t>الإبركسيس</a:t>
                      </a:r>
                      <a:r>
                        <a:rPr kumimoji="0" lang="ar-EG" sz="3200" b="0" i="0" u="sng" strike="noStrike" cap="none" normalizeH="0" baseline="0" dirty="0" smtClean="0">
                          <a:ln>
                            <a:noFill/>
                          </a:ln>
                          <a:solidFill>
                            <a:srgbClr val="FF9933"/>
                          </a:solidFill>
                          <a:effectLst/>
                          <a:latin typeface="Arial" charset="0"/>
                          <a:cs typeface="Arial" charset="0"/>
                        </a:rPr>
                        <a:t> فصل من أعمال آبائنا الرسل الأطهار</a:t>
                      </a:r>
                      <a:endParaRPr kumimoji="0" lang="fr-FR" sz="32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( 11 : 19 ـ 26 )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0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smtClean="0">
                          <a:ln>
                            <a:noFill/>
                          </a:ln>
                          <a:solidFill>
                            <a:schemeClr val="bg1"/>
                          </a:solidFill>
                          <a:effectLst/>
                          <a:latin typeface="Arial" charset="0"/>
                          <a:cs typeface="Arial" charset="0"/>
                        </a:rPr>
                        <a:t>أما الذين تشتَّتُوا من الضِّيق الذي حصل بسبب </a:t>
                      </a:r>
                      <a:r>
                        <a:rPr kumimoji="0" lang="ar-EG" sz="3200" b="0" i="0" u="none" strike="noStrike" cap="none" normalizeH="0" baseline="0" dirty="0" err="1" smtClean="0">
                          <a:ln>
                            <a:noFill/>
                          </a:ln>
                          <a:solidFill>
                            <a:schemeClr val="bg1"/>
                          </a:solidFill>
                          <a:effectLst/>
                          <a:latin typeface="Arial" charset="0"/>
                          <a:cs typeface="Arial" charset="0"/>
                        </a:rPr>
                        <a:t>استفانوس</a:t>
                      </a:r>
                      <a:r>
                        <a:rPr kumimoji="0" lang="ar-EG" sz="3200" b="0" i="0" u="none" strike="noStrike" cap="none" normalizeH="0" baseline="0" dirty="0" smtClean="0">
                          <a:ln>
                            <a:noFill/>
                          </a:ln>
                          <a:solidFill>
                            <a:schemeClr val="bg1"/>
                          </a:solidFill>
                          <a:effectLst/>
                          <a:latin typeface="Arial" charset="0"/>
                          <a:cs typeface="Arial" charset="0"/>
                        </a:rPr>
                        <a:t> فأتوا إلى فينيقية </a:t>
                      </a:r>
                      <a:r>
                        <a:rPr kumimoji="0" lang="ar-EG" sz="3200" b="0" i="0" u="none" strike="noStrike" cap="none" normalizeH="0" baseline="0" dirty="0" err="1" smtClean="0">
                          <a:ln>
                            <a:noFill/>
                          </a:ln>
                          <a:solidFill>
                            <a:schemeClr val="bg1"/>
                          </a:solidFill>
                          <a:effectLst/>
                          <a:latin typeface="Arial" charset="0"/>
                          <a:cs typeface="Arial" charset="0"/>
                        </a:rPr>
                        <a:t>وقبرس</a:t>
                      </a:r>
                      <a:r>
                        <a:rPr kumimoji="0" lang="ar-EG" sz="3200" b="0" i="0" u="none" strike="noStrike" cap="none" normalizeH="0" baseline="0" dirty="0" smtClean="0">
                          <a:ln>
                            <a:noFill/>
                          </a:ln>
                          <a:solidFill>
                            <a:schemeClr val="bg1"/>
                          </a:solidFill>
                          <a:effectLst/>
                          <a:latin typeface="Arial" charset="0"/>
                          <a:cs typeface="Arial" charset="0"/>
                        </a:rPr>
                        <a:t> وأنطاكية، وهم لا يُكلِّمون أحداً بالكلمة إلا اليهود فقط. </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Actes 11:19-26</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19 Ceux qui avaient été dispersés à cause de la persécution survenue après la mort d’Étienne allèrent jusqu’en Phénicie, à Chypre et à Antioche ; ils n’annonçaient la parole à personne d’autre qu’aux Juifs.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4571" name="Rectangle 59"/>
          <p:cNvSpPr>
            <a:spLocks noGrp="1" noChangeArrowheads="1"/>
          </p:cNvSpPr>
          <p:nvPr>
            <p:ph type="ctrTitle"/>
          </p:nvPr>
        </p:nvSpPr>
        <p:spPr/>
        <p:txBody>
          <a:bodyPr/>
          <a:lstStyle/>
          <a:p>
            <a:r>
              <a:rPr lang="en-US"/>
              <a:t>2a</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01" name="Group 65"/>
          <p:cNvGraphicFramePr>
            <a:graphicFrameLocks noGrp="1"/>
          </p:cNvGraphicFramePr>
          <p:nvPr/>
        </p:nvGraphicFramePr>
        <p:xfrm>
          <a:off x="107950" y="44450"/>
          <a:ext cx="9036050" cy="5945760"/>
        </p:xfrm>
        <a:graphic>
          <a:graphicData uri="http://schemas.openxmlformats.org/drawingml/2006/table">
            <a:tbl>
              <a:tblPr rtl="1"/>
              <a:tblGrid>
                <a:gridCol w="3796546"/>
                <a:gridCol w="523950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وكان منهم قومٌ، </a:t>
                      </a:r>
                      <a:r>
                        <a:rPr kumimoji="0" lang="ar-EG" sz="3600" b="0" i="0" u="none" strike="noStrike" cap="none" normalizeH="0" baseline="0" dirty="0" err="1" smtClean="0">
                          <a:ln>
                            <a:noFill/>
                          </a:ln>
                          <a:solidFill>
                            <a:schemeClr val="bg1"/>
                          </a:solidFill>
                          <a:effectLst/>
                          <a:latin typeface="Arial" charset="0"/>
                          <a:cs typeface="Arial" charset="0"/>
                        </a:rPr>
                        <a:t>قُبرسيُّون</a:t>
                      </a:r>
                      <a:r>
                        <a:rPr kumimoji="0" lang="ar-EG" sz="3600" b="0" i="0" u="none" strike="noStrike" cap="none" normalizeH="0" baseline="0" dirty="0" smtClean="0">
                          <a:ln>
                            <a:noFill/>
                          </a:ln>
                          <a:solidFill>
                            <a:schemeClr val="bg1"/>
                          </a:solidFill>
                          <a:effectLst/>
                          <a:latin typeface="Arial" charset="0"/>
                          <a:cs typeface="Arial" charset="0"/>
                        </a:rPr>
                        <a:t> وقيروانيُّون، هؤلاء الذين لمَّا دخلوا أنطاكية كانوا يتكلَّمون مع اليونانيِّين مُبشِّرين بالربِّ يسوع. وكانت يد الربِّ معهم، فآمن جمعٌ كثيرٌ ورجعوا إلى الربِّ.</a:t>
                      </a:r>
                      <a:r>
                        <a:rPr kumimoji="0" lang="ar-EG" sz="4000" b="0" i="0" u="none" strike="noStrike" cap="none" normalizeH="0" baseline="0" dirty="0" smtClean="0">
                          <a:ln>
                            <a:noFill/>
                          </a:ln>
                          <a:solidFill>
                            <a:schemeClr val="bg1"/>
                          </a:solidFill>
                          <a:effectLst/>
                          <a:latin typeface="Arial" charset="0"/>
                          <a:cs typeface="Arial" charset="0"/>
                        </a:rPr>
                        <a:t> </a:t>
                      </a:r>
                      <a:endParaRPr kumimoji="0" lang="en-CA" sz="40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dirty="0" smtClean="0">
                          <a:ln>
                            <a:noFill/>
                          </a:ln>
                          <a:solidFill>
                            <a:schemeClr val="bg1"/>
                          </a:solidFill>
                          <a:effectLst/>
                          <a:latin typeface="Arial" charset="0"/>
                          <a:cs typeface="Arial" charset="0"/>
                        </a:rPr>
                        <a:t>20 Il y eut cependant parmi eux quelques hommes de Chypre et de Cyrène, qui, venus à Antioche, parlèrent aussi aux Grecs et leur annoncèrent la bonne nouvelle du Seigneur Jésus. 21 La main du Seigneur était avec eux, et grand fut le nombre de ceux qui crurent et se convertirent au Seigneur. </a:t>
                      </a: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583" name="Group 47"/>
          <p:cNvGraphicFramePr>
            <a:graphicFrameLocks noGrp="1"/>
          </p:cNvGraphicFramePr>
          <p:nvPr/>
        </p:nvGraphicFramePr>
        <p:xfrm>
          <a:off x="107950" y="44450"/>
          <a:ext cx="9001125" cy="6067680"/>
        </p:xfrm>
        <a:graphic>
          <a:graphicData uri="http://schemas.openxmlformats.org/drawingml/2006/table">
            <a:tbl>
              <a:tblPr rtl="1"/>
              <a:tblGrid>
                <a:gridCol w="4249737"/>
                <a:gridCol w="475138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200" b="0" i="0" u="none" strike="noStrike" cap="none" normalizeH="0" baseline="0" dirty="0" smtClean="0">
                          <a:ln>
                            <a:noFill/>
                          </a:ln>
                          <a:solidFill>
                            <a:schemeClr val="bg1"/>
                          </a:solidFill>
                          <a:effectLst/>
                          <a:latin typeface="Arial" charset="0"/>
                          <a:cs typeface="Arial" charset="0"/>
                        </a:rPr>
                        <a:t>فبلغ القول عنهم إلى آذان الكنيسة التي في أُورُشليم، فأرسلوا </a:t>
                      </a:r>
                      <a:r>
                        <a:rPr kumimoji="0" lang="ar-EG" sz="3200" b="0" i="0" u="none" strike="noStrike" cap="none" normalizeH="0" baseline="0" dirty="0" err="1" smtClean="0">
                          <a:ln>
                            <a:noFill/>
                          </a:ln>
                          <a:solidFill>
                            <a:schemeClr val="bg1"/>
                          </a:solidFill>
                          <a:effectLst/>
                          <a:latin typeface="Arial" charset="0"/>
                          <a:cs typeface="Arial" charset="0"/>
                        </a:rPr>
                        <a:t>برنابا</a:t>
                      </a:r>
                      <a:r>
                        <a:rPr kumimoji="0" lang="ar-EG" sz="3200" b="0" i="0" u="none" strike="noStrike" cap="none" normalizeH="0" baseline="0" dirty="0" smtClean="0">
                          <a:ln>
                            <a:noFill/>
                          </a:ln>
                          <a:solidFill>
                            <a:schemeClr val="bg1"/>
                          </a:solidFill>
                          <a:effectLst/>
                          <a:latin typeface="Arial" charset="0"/>
                          <a:cs typeface="Arial" charset="0"/>
                        </a:rPr>
                        <a:t> إلى أنطاكية. هذا لما أتى ورأى نعمة الله فرِح، وكان يُعزي الجميع أن يثبُتوا في الربِّ برضاء القلب لأنه كان رجلاً صالحاً ومُمتلئاً من الرُّوح القدس والإيمان. فانضَّم إلى الربِّ جمعٌ عظيمٌ.</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Le bruit en parvint aux oreilles (des membres) de l’Église de Jérusalem, et ils envoyèrent </a:t>
                      </a:r>
                      <a:r>
                        <a:rPr kumimoji="0" lang="fr-CA" sz="2800" b="0" i="0" u="none" strike="noStrike" cap="none" normalizeH="0" baseline="0" dirty="0" err="1" smtClean="0">
                          <a:ln>
                            <a:noFill/>
                          </a:ln>
                          <a:solidFill>
                            <a:schemeClr val="bg1"/>
                          </a:solidFill>
                          <a:effectLst/>
                          <a:latin typeface="Arial" charset="0"/>
                          <a:cs typeface="Arial" charset="0"/>
                        </a:rPr>
                        <a:t>Barnabas</a:t>
                      </a:r>
                      <a:r>
                        <a:rPr kumimoji="0" lang="fr-CA" sz="2800" b="0" i="0" u="none" strike="noStrike" cap="none" normalizeH="0" baseline="0" dirty="0" smtClean="0">
                          <a:ln>
                            <a:noFill/>
                          </a:ln>
                          <a:solidFill>
                            <a:schemeClr val="bg1"/>
                          </a:solidFill>
                          <a:effectLst/>
                          <a:latin typeface="Arial" charset="0"/>
                          <a:cs typeface="Arial" charset="0"/>
                        </a:rPr>
                        <a:t> jusqu’à Antioche. Lorsqu’il fut arrivé et qu’il vit la grâce de Dieu, il s’en réjouit et les exhorta tous à rester d’un cœur résolu attachés au Seigneur. 24 Car c’était un homme bon, plein d’Esprit Saint et de foi. Et une foule assez nombreuse se joignit au Seigneur.</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00" name="Group 40"/>
          <p:cNvGraphicFramePr>
            <a:graphicFrameLocks noGrp="1"/>
          </p:cNvGraphicFramePr>
          <p:nvPr/>
        </p:nvGraphicFramePr>
        <p:xfrm>
          <a:off x="216470" y="260648"/>
          <a:ext cx="8604002" cy="6433440"/>
        </p:xfrm>
        <a:graphic>
          <a:graphicData uri="http://schemas.openxmlformats.org/drawingml/2006/table">
            <a:tbl>
              <a:tblPr rtl="1"/>
              <a:tblGrid>
                <a:gridCol w="3378463"/>
                <a:gridCol w="522553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0" i="0" u="none" strike="noStrike" cap="none" normalizeH="0" baseline="0" dirty="0" smtClean="0">
                          <a:ln>
                            <a:noFill/>
                          </a:ln>
                          <a:solidFill>
                            <a:schemeClr val="bg1"/>
                          </a:solidFill>
                          <a:effectLst/>
                          <a:latin typeface="Arial" charset="0"/>
                          <a:cs typeface="Arial" charset="0"/>
                        </a:rPr>
                        <a:t>ثمَّ خرج إلى </a:t>
                      </a:r>
                      <a:r>
                        <a:rPr kumimoji="0" lang="ar-EG" sz="3600" b="0" i="0" u="none" strike="noStrike" cap="none" normalizeH="0" baseline="0" dirty="0" err="1" smtClean="0">
                          <a:ln>
                            <a:noFill/>
                          </a:ln>
                          <a:solidFill>
                            <a:schemeClr val="bg1"/>
                          </a:solidFill>
                          <a:effectLst/>
                          <a:latin typeface="Arial" charset="0"/>
                          <a:cs typeface="Arial" charset="0"/>
                        </a:rPr>
                        <a:t>طَرسُوسَ</a:t>
                      </a:r>
                      <a:r>
                        <a:rPr kumimoji="0" lang="ar-EG" sz="3600" b="0" i="0" u="none" strike="noStrike" cap="none" normalizeH="0" baseline="0" dirty="0" smtClean="0">
                          <a:ln>
                            <a:noFill/>
                          </a:ln>
                          <a:solidFill>
                            <a:schemeClr val="bg1"/>
                          </a:solidFill>
                          <a:effectLst/>
                          <a:latin typeface="Arial" charset="0"/>
                          <a:cs typeface="Arial" charset="0"/>
                        </a:rPr>
                        <a:t> ليَطلُب </a:t>
                      </a:r>
                      <a:r>
                        <a:rPr kumimoji="0" lang="ar-EG" sz="3600" b="0" i="0" u="none" strike="noStrike" cap="none" normalizeH="0" baseline="0" dirty="0" err="1" smtClean="0">
                          <a:ln>
                            <a:noFill/>
                          </a:ln>
                          <a:solidFill>
                            <a:schemeClr val="bg1"/>
                          </a:solidFill>
                          <a:effectLst/>
                          <a:latin typeface="Arial" charset="0"/>
                          <a:cs typeface="Arial" charset="0"/>
                        </a:rPr>
                        <a:t>شَاوُل</a:t>
                      </a:r>
                      <a:r>
                        <a:rPr kumimoji="0" lang="ar-EG" sz="3600" b="0" i="0" u="none" strike="noStrike" cap="none" normalizeH="0" baseline="0" dirty="0" smtClean="0">
                          <a:ln>
                            <a:noFill/>
                          </a:ln>
                          <a:solidFill>
                            <a:schemeClr val="bg1"/>
                          </a:solidFill>
                          <a:effectLst/>
                          <a:latin typeface="Arial" charset="0"/>
                          <a:cs typeface="Arial" charset="0"/>
                        </a:rPr>
                        <a:t>. ولمَّا وجده أَصعده إلى أنطاكية. فحدث أنَّهما اجتمعا في الكنيسة سنةً كاملةً وعلَّمَا جمعاً كبيراً. وسُميَّ التَّلاميذ الذين في أنطاكية أولاً مَسيحيِّين.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dirty="0" err="1" smtClean="0">
                          <a:ln>
                            <a:noFill/>
                          </a:ln>
                          <a:solidFill>
                            <a:schemeClr val="bg1"/>
                          </a:solidFill>
                          <a:effectLst/>
                          <a:latin typeface="Arial" charset="0"/>
                          <a:cs typeface="Arial" charset="0"/>
                        </a:rPr>
                        <a:t>Barnabas</a:t>
                      </a:r>
                      <a:r>
                        <a:rPr kumimoji="0" lang="fr-CA" sz="3200" b="0" i="0" u="none" strike="noStrike" cap="none" normalizeH="0" baseline="0" dirty="0" smtClean="0">
                          <a:ln>
                            <a:noFill/>
                          </a:ln>
                          <a:solidFill>
                            <a:schemeClr val="bg1"/>
                          </a:solidFill>
                          <a:effectLst/>
                          <a:latin typeface="Arial" charset="0"/>
                          <a:cs typeface="Arial" charset="0"/>
                        </a:rPr>
                        <a:t> partit ensuite pour Tarse, afin de chercher Saul ; 26  et après l’avoir trouvé, il le conduisit à Antioche. Pendant une année entière, ils participèrent aux réunions de l’Église et enseignèrent une foule assez nombreuse. Ce fut à Antioche que, pour la première fois, les disciples furent appelés chrétiens.</a:t>
                      </a: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ChangeArrowheads="1"/>
          </p:cNvSpPr>
          <p:nvPr/>
        </p:nvSpPr>
        <p:spPr bwMode="auto">
          <a:xfrm>
            <a:off x="250825" y="508000"/>
            <a:ext cx="8642350" cy="3970318"/>
          </a:xfrm>
          <a:prstGeom prst="rect">
            <a:avLst/>
          </a:prstGeom>
          <a:noFill/>
          <a:ln w="9525">
            <a:noFill/>
            <a:miter lim="800000"/>
            <a:headEnd/>
            <a:tailEnd/>
          </a:ln>
          <a:effectLst/>
        </p:spPr>
        <p:txBody>
          <a:bodyPr>
            <a:spAutoFit/>
          </a:bodyPr>
          <a:lstStyle/>
          <a:p>
            <a:pPr algn="ctr"/>
            <a:endParaRPr lang="en-US" sz="3600" dirty="0">
              <a:solidFill>
                <a:srgbClr val="FF9900"/>
              </a:solidFill>
            </a:endParaRPr>
          </a:p>
          <a:p>
            <a:pPr algn="ctr"/>
            <a:r>
              <a:rPr lang="ar-SA" sz="3600" dirty="0">
                <a:solidFill>
                  <a:srgbClr val="FF9900"/>
                </a:solidFill>
              </a:rPr>
              <a:t>لم تَزَلْ كَلِمَةُ الربِّ تَنمُو وتكثر </a:t>
            </a:r>
            <a:r>
              <a:rPr lang="ar-SA" sz="3600" dirty="0" err="1">
                <a:solidFill>
                  <a:srgbClr val="FF9900"/>
                </a:solidFill>
              </a:rPr>
              <a:t>وتَعتَزوتَثبت</a:t>
            </a:r>
            <a:r>
              <a:rPr lang="ar-SA" sz="3600" dirty="0">
                <a:solidFill>
                  <a:srgbClr val="FF9900"/>
                </a:solidFill>
              </a:rPr>
              <a:t>، في بيعة اللـه المُقدَّسة. آمين.</a:t>
            </a:r>
            <a:endParaRPr lang="en-CA" sz="3600" dirty="0">
              <a:solidFill>
                <a:srgbClr val="FF9900"/>
              </a:solidFill>
            </a:endParaRPr>
          </a:p>
          <a:p>
            <a:pPr algn="ctr"/>
            <a:endParaRPr lang="en-CA" sz="36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68313" y="981075"/>
            <a:ext cx="8229600" cy="2016125"/>
          </a:xfrm>
        </p:spPr>
        <p:txBody>
          <a:bodyPr/>
          <a:lstStyle/>
          <a:p>
            <a:pPr rtl="0"/>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a:t>
            </a:r>
            <a:r>
              <a:rPr lang="fr-CA" sz="6600" dirty="0" smtClean="0">
                <a:solidFill>
                  <a:schemeClr val="bg1"/>
                </a:solidFill>
              </a:rPr>
              <a:t>SYNAXAIRE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139952"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smtClean="0"/>
              <a:t>Retour à la </a:t>
            </a:r>
            <a:r>
              <a:rPr lang="en-CA" sz="2000" b="1" dirty="0" err="1" smtClean="0"/>
              <a:t>Liturgie</a:t>
            </a:r>
            <a:r>
              <a:rPr lang="ar-EG" sz="2000" b="1" dirty="0" smtClean="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755576" y="620688"/>
            <a:ext cx="7920038" cy="4154984"/>
          </a:xfrm>
          <a:prstGeom prst="rect">
            <a:avLst/>
          </a:prstGeom>
          <a:noFill/>
          <a:ln w="9525">
            <a:noFill/>
            <a:miter lim="800000"/>
            <a:headEnd/>
            <a:tailEnd/>
          </a:ln>
          <a:effectLst/>
        </p:spPr>
        <p:txBody>
          <a:bodyPr>
            <a:spAutoFit/>
          </a:bodyPr>
          <a:lstStyle/>
          <a:p>
            <a:pPr algn="ctr" rtl="0"/>
            <a:endParaRPr lang="en-CA" sz="4400" dirty="0">
              <a:solidFill>
                <a:srgbClr val="FF9933"/>
              </a:solidFill>
            </a:endParaRPr>
          </a:p>
          <a:p>
            <a:pPr algn="ctr" rtl="0"/>
            <a:endParaRPr lang="en-US" sz="4400" dirty="0">
              <a:solidFill>
                <a:srgbClr val="FF9933"/>
              </a:solidFill>
            </a:endParaRPr>
          </a:p>
          <a:p>
            <a:pPr algn="ctr"/>
            <a:r>
              <a:rPr lang="ar-EG" sz="4400" dirty="0" err="1">
                <a:solidFill>
                  <a:srgbClr val="FF9933"/>
                </a:solidFill>
              </a:rPr>
              <a:t>مزمورو</a:t>
            </a:r>
            <a:r>
              <a:rPr lang="ar-EG" sz="4400" dirty="0">
                <a:solidFill>
                  <a:srgbClr val="FF9933"/>
                </a:solidFill>
              </a:rPr>
              <a:t> أنجيل  القداس</a:t>
            </a:r>
          </a:p>
          <a:p>
            <a:pPr algn="ctr"/>
            <a:endParaRPr lang="en-CA" sz="4400" dirty="0">
              <a:solidFill>
                <a:srgbClr val="FF9933"/>
              </a:solidFill>
            </a:endParaRPr>
          </a:p>
          <a:p>
            <a:pPr algn="ctr"/>
            <a:r>
              <a:rPr lang="fr-CA" sz="4400" dirty="0">
                <a:solidFill>
                  <a:srgbClr val="FF9933"/>
                </a:solidFill>
              </a:rPr>
              <a:t>Psaume et Évangile</a:t>
            </a:r>
          </a:p>
          <a:p>
            <a:pPr algn="ctr"/>
            <a:r>
              <a:rPr lang="fr-CA" sz="4400" dirty="0">
                <a:solidFill>
                  <a:srgbClr val="FF9933"/>
                </a:solidFill>
              </a:rPr>
              <a:t> de la messe</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21" name="Group 37"/>
          <p:cNvGraphicFramePr>
            <a:graphicFrameLocks noGrp="1"/>
          </p:cNvGraphicFramePr>
          <p:nvPr/>
        </p:nvGraphicFramePr>
        <p:xfrm>
          <a:off x="179388" y="44450"/>
          <a:ext cx="8964612" cy="5165472"/>
        </p:xfrm>
        <a:graphic>
          <a:graphicData uri="http://schemas.openxmlformats.org/drawingml/2006/table">
            <a:tbl>
              <a:tblPr rtl="1"/>
              <a:tblGrid>
                <a:gridCol w="4279460"/>
                <a:gridCol w="4685152"/>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من مزمور ( 20 : 1 ، 2 )</a:t>
                      </a:r>
                      <a:r>
                        <a:rPr kumimoji="0" lang="ar-EG" sz="3600" b="1" i="0" u="none" strike="noStrike" cap="none" normalizeH="0" baseline="0" dirty="0" smtClean="0">
                          <a:ln>
                            <a:noFill/>
                          </a:ln>
                          <a:solidFill>
                            <a:schemeClr val="bg1"/>
                          </a:solidFill>
                          <a:effectLst/>
                          <a:latin typeface="Arial" charset="0"/>
                          <a:cs typeface="Arial" charset="0"/>
                        </a:rPr>
                        <a:t> </a:t>
                      </a:r>
                      <a:endParaRPr kumimoji="0" lang="fr-FR" sz="3600" b="1" i="0" u="none" strike="noStrike" cap="none" normalizeH="0" baseline="0" dirty="0" smtClean="0">
                        <a:ln>
                          <a:noFill/>
                        </a:ln>
                        <a:solidFill>
                          <a:schemeClr val="bg1"/>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err="1" smtClean="0">
                          <a:ln>
                            <a:noFill/>
                          </a:ln>
                          <a:solidFill>
                            <a:schemeClr val="bg1"/>
                          </a:solidFill>
                          <a:effectLst/>
                          <a:latin typeface="Arial" charset="0"/>
                          <a:cs typeface="Arial" charset="0"/>
                        </a:rPr>
                        <a:t>ياربُّ</a:t>
                      </a:r>
                      <a:r>
                        <a:rPr kumimoji="0" lang="ar-EG" sz="3600" b="0" i="0" u="none" strike="noStrike" cap="none" normalizeH="0" baseline="0" dirty="0" smtClean="0">
                          <a:ln>
                            <a:noFill/>
                          </a:ln>
                          <a:solidFill>
                            <a:schemeClr val="bg1"/>
                          </a:solidFill>
                          <a:effectLst/>
                          <a:latin typeface="Arial" charset="0"/>
                          <a:cs typeface="Arial" charset="0"/>
                        </a:rPr>
                        <a:t> بِقوَّتِكَ يَفرحُ الملكُ. وبِخلاصِكَ يَتهللُ جداً. شهوةَ قلبهِ أعطيتهُ. وسؤالَ شَفتيهِ لم تَمنَعهُ.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a:t>
                      </a:r>
                      <a:endParaRPr kumimoji="0" lang="en-CA" sz="3600" b="1"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dirty="0" smtClean="0">
                          <a:ln>
                            <a:noFill/>
                          </a:ln>
                          <a:solidFill>
                            <a:schemeClr val="bg1"/>
                          </a:solidFill>
                          <a:effectLst/>
                          <a:latin typeface="Arial" charset="0"/>
                          <a:cs typeface="Arial" charset="0"/>
                        </a:rPr>
                        <a:t> </a:t>
                      </a:r>
                      <a:r>
                        <a:rPr kumimoji="0" lang="fr-CA" sz="3600" b="0" i="0" u="sng" strike="noStrike" cap="none" normalizeH="0" baseline="0" dirty="0" smtClean="0">
                          <a:ln>
                            <a:noFill/>
                          </a:ln>
                          <a:solidFill>
                            <a:srgbClr val="FF9933"/>
                          </a:solidFill>
                          <a:effectLst/>
                          <a:latin typeface="Arial" charset="0"/>
                          <a:cs typeface="Arial" charset="0"/>
                        </a:rPr>
                        <a:t>Psaume (21:1–2)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 </a:t>
                      </a:r>
                    </a:p>
                    <a:p>
                      <a:pPr marL="0" marR="0" lvl="0" indent="0" algn="just" defTabSz="914400" rtl="0" eaLnBrk="1" fontAlgn="base" latinLnBrk="0" hangingPunct="1">
                        <a:lnSpc>
                          <a:spcPct val="100000"/>
                        </a:lnSpc>
                        <a:spcBef>
                          <a:spcPct val="20000"/>
                        </a:spcBef>
                        <a:spcAft>
                          <a:spcPct val="0"/>
                        </a:spcAft>
                        <a:buClrTx/>
                        <a:buSzTx/>
                        <a:buFontTx/>
                        <a:buAutoNum type="arabicPlain"/>
                        <a:tabLst/>
                      </a:pPr>
                      <a:r>
                        <a:rPr kumimoji="0" lang="fr-CA" sz="2800" b="0" i="0" u="none" strike="noStrike" cap="none" normalizeH="0" baseline="0" dirty="0" smtClean="0">
                          <a:ln>
                            <a:noFill/>
                          </a:ln>
                          <a:solidFill>
                            <a:schemeClr val="bg1"/>
                          </a:solidFill>
                          <a:effectLst/>
                          <a:latin typeface="Arial" charset="0"/>
                          <a:cs typeface="Arial" charset="0"/>
                        </a:rPr>
                        <a:t> Éternel ! le roi se réjouit de ta force. Combien ton salut le remplit d’allégresse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 Tu lui as donné ce que désirait son cœur, Et tu n’as pas refusé ce que souhaitaient ses lèvres. </a:t>
                      </a: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7622" name="Rectangle 38"/>
          <p:cNvSpPr>
            <a:spLocks noGrp="1" noChangeArrowheads="1"/>
          </p:cNvSpPr>
          <p:nvPr>
            <p:ph type="ctrTitle"/>
          </p:nvPr>
        </p:nvSpPr>
        <p:spPr/>
        <p:txBody>
          <a:bodyPr/>
          <a:lstStyle/>
          <a:p>
            <a:r>
              <a:rPr lang="en-US" dirty="0"/>
              <a:t>2pg</a:t>
            </a:r>
          </a:p>
        </p:txBody>
      </p:sp>
      <p:sp>
        <p:nvSpPr>
          <p:cNvPr id="16" name="Text Box 29">
            <a:hlinkClick r:id="" action="ppaction://macro?name=LetThemExaltHimForBishop"/>
          </p:cNvPr>
          <p:cNvSpPr txBox="1">
            <a:spLocks noChangeArrowheads="1"/>
          </p:cNvSpPr>
          <p:nvPr/>
        </p:nvSpPr>
        <p:spPr bwMode="auto">
          <a:xfrm>
            <a:off x="7072330" y="6215082"/>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45" name="Group 37"/>
          <p:cNvGraphicFramePr>
            <a:graphicFrameLocks noGrp="1"/>
          </p:cNvGraphicFramePr>
          <p:nvPr/>
        </p:nvGraphicFramePr>
        <p:xfrm>
          <a:off x="107950" y="372712"/>
          <a:ext cx="9036050" cy="5360544"/>
        </p:xfrm>
        <a:graphic>
          <a:graphicData uri="http://schemas.openxmlformats.org/drawingml/2006/table">
            <a:tbl>
              <a:tblPr rtl="1"/>
              <a:tblGrid>
                <a:gridCol w="4118114"/>
                <a:gridCol w="4917936"/>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لوقا ( 10 : 21 ـ 28 )</a:t>
                      </a:r>
                      <a:r>
                        <a:rPr kumimoji="0" lang="ar-EG" sz="2800" b="1" i="0" u="none" strike="noStrike" cap="none" normalizeH="0" baseline="0" dirty="0" smtClean="0">
                          <a:ln>
                            <a:noFill/>
                          </a:ln>
                          <a:solidFill>
                            <a:schemeClr val="bg1"/>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وفى تِلك السَّاعة تهلَّل يسوع بالرُّوح القُدس وقال: " أشكُرك أيُّها الآبُ، ربُّ السَّماء والأرض، لأنَّك أخفَيت هذه عن الحُكماءِ والفُهماءِ وأعلنتها للأطفال.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sng" strike="noStrike" cap="none" normalizeH="0" baseline="0" dirty="0" smtClean="0">
                          <a:ln>
                            <a:noFill/>
                          </a:ln>
                          <a:solidFill>
                            <a:srgbClr val="FF9933"/>
                          </a:solidFill>
                          <a:effectLst/>
                          <a:latin typeface="Arial" charset="0"/>
                          <a:cs typeface="Arial" charset="0"/>
                        </a:rPr>
                        <a:t>Luc 10:21-28</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21 En ce moment même, Jésus tressaillit de joie par le Saint–Esprit et dit : Je te loue, Père, Seigneur du ciel et de la terre, de ce que tu as caché ces choses aux sages et aux intelligents, et de ce que tu les as révélées aux enfants.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8646" name="Rectangle 38"/>
          <p:cNvSpPr>
            <a:spLocks noGrp="1" noChangeArrowheads="1"/>
          </p:cNvSpPr>
          <p:nvPr>
            <p:ph type="ctrTitle"/>
          </p:nvPr>
        </p:nvSpPr>
        <p:spPr/>
        <p:txBody>
          <a:bodyPr/>
          <a:lstStyle/>
          <a:p>
            <a:r>
              <a:rPr lang="en-US" dirty="0"/>
              <a:t>2g</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86" name="Group 18"/>
          <p:cNvGraphicFramePr>
            <a:graphicFrameLocks noGrp="1"/>
          </p:cNvGraphicFramePr>
          <p:nvPr/>
        </p:nvGraphicFramePr>
        <p:xfrm>
          <a:off x="107950" y="44450"/>
          <a:ext cx="9036050" cy="6153024"/>
        </p:xfrm>
        <a:graphic>
          <a:graphicData uri="http://schemas.openxmlformats.org/drawingml/2006/table">
            <a:tbl>
              <a:tblPr rtl="1"/>
              <a:tblGrid>
                <a:gridCol w="4211637"/>
                <a:gridCol w="482441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200" b="0" i="0" u="none" strike="noStrike" cap="none" normalizeH="0" baseline="0" dirty="0" smtClean="0">
                          <a:ln>
                            <a:noFill/>
                          </a:ln>
                          <a:solidFill>
                            <a:schemeClr val="bg1"/>
                          </a:solidFill>
                          <a:effectLst/>
                          <a:latin typeface="Arial" charset="0"/>
                          <a:cs typeface="Arial" charset="0"/>
                        </a:rPr>
                        <a:t>نعم أيُّها </a:t>
                      </a:r>
                      <a:r>
                        <a:rPr kumimoji="0" lang="ar-EG" sz="3200" b="0" i="0" u="none" strike="noStrike" cap="none" normalizeH="0" baseline="0" dirty="0" err="1" smtClean="0">
                          <a:ln>
                            <a:noFill/>
                          </a:ln>
                          <a:solidFill>
                            <a:schemeClr val="bg1"/>
                          </a:solidFill>
                          <a:effectLst/>
                          <a:latin typeface="Arial" charset="0"/>
                          <a:cs typeface="Arial" charset="0"/>
                        </a:rPr>
                        <a:t>الآبُ</a:t>
                      </a:r>
                      <a:r>
                        <a:rPr kumimoji="0" lang="ar-EG" sz="3200" b="0" i="0" u="none" strike="noStrike" cap="none" normalizeH="0" baseline="0" dirty="0" smtClean="0">
                          <a:ln>
                            <a:noFill/>
                          </a:ln>
                          <a:solidFill>
                            <a:schemeClr val="bg1"/>
                          </a:solidFill>
                          <a:effectLst/>
                          <a:latin typeface="Arial" charset="0"/>
                          <a:cs typeface="Arial" charset="0"/>
                        </a:rPr>
                        <a:t>، لأنه هكذا صارت المسَرَّةُ أمامَك. كل شيءٍ قد دُفِعَ إليَّ مِن أبي. </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200" b="0" i="0" u="none" strike="noStrike" cap="none" normalizeH="0" baseline="0" dirty="0" smtClean="0">
                          <a:ln>
                            <a:noFill/>
                          </a:ln>
                          <a:solidFill>
                            <a:schemeClr val="bg1"/>
                          </a:solidFill>
                          <a:effectLst/>
                          <a:latin typeface="Arial" charset="0"/>
                          <a:cs typeface="Arial" charset="0"/>
                        </a:rPr>
                        <a:t>وليسَ أحدٌ يَعرفُ مَن هو الابنُ إلاَّ </a:t>
                      </a:r>
                      <a:r>
                        <a:rPr kumimoji="0" lang="ar-EG" sz="3200" b="0" i="0" u="none" strike="noStrike" cap="none" normalizeH="0" baseline="0" dirty="0" err="1" smtClean="0">
                          <a:ln>
                            <a:noFill/>
                          </a:ln>
                          <a:solidFill>
                            <a:schemeClr val="bg1"/>
                          </a:solidFill>
                          <a:effectLst/>
                          <a:latin typeface="Arial" charset="0"/>
                          <a:cs typeface="Arial" charset="0"/>
                        </a:rPr>
                        <a:t>الآبُ</a:t>
                      </a:r>
                      <a:r>
                        <a:rPr kumimoji="0" lang="ar-EG" sz="3200" b="0" i="0" u="none" strike="noStrike" cap="none" normalizeH="0" baseline="0" dirty="0" smtClean="0">
                          <a:ln>
                            <a:noFill/>
                          </a:ln>
                          <a:solidFill>
                            <a:schemeClr val="bg1"/>
                          </a:solidFill>
                          <a:effectLst/>
                          <a:latin typeface="Arial" charset="0"/>
                          <a:cs typeface="Arial" charset="0"/>
                        </a:rPr>
                        <a:t>، ومَن هو </a:t>
                      </a:r>
                      <a:r>
                        <a:rPr kumimoji="0" lang="ar-EG" sz="3200" b="0" i="0" u="none" strike="noStrike" cap="none" normalizeH="0" baseline="0" dirty="0" err="1" smtClean="0">
                          <a:ln>
                            <a:noFill/>
                          </a:ln>
                          <a:solidFill>
                            <a:schemeClr val="bg1"/>
                          </a:solidFill>
                          <a:effectLst/>
                          <a:latin typeface="Arial" charset="0"/>
                          <a:cs typeface="Arial" charset="0"/>
                        </a:rPr>
                        <a:t>الآب</a:t>
                      </a:r>
                      <a:r>
                        <a:rPr kumimoji="0" lang="ar-EG" sz="3200" b="0" i="0" u="none" strike="noStrike" cap="none" normalizeH="0" baseline="0" dirty="0" smtClean="0">
                          <a:ln>
                            <a:noFill/>
                          </a:ln>
                          <a:solidFill>
                            <a:schemeClr val="bg1"/>
                          </a:solidFill>
                          <a:effectLst/>
                          <a:latin typeface="Arial" charset="0"/>
                          <a:cs typeface="Arial" charset="0"/>
                        </a:rPr>
                        <a:t> إلاَّ الابن، ومَن يُريد الابن أن يُعلِنَ له ". ثم عاد إلى تلاميذهِ على انفرادٍ وحدهم وقال لهُم: " طُوبى للعُيون التى تَنظُرُ ما تَنظُرونَهُ،</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CA" sz="2800" b="0" i="0" u="none" strike="noStrike" cap="none" normalizeH="0" baseline="0" dirty="0" smtClean="0">
                          <a:ln>
                            <a:noFill/>
                          </a:ln>
                          <a:solidFill>
                            <a:schemeClr val="bg1"/>
                          </a:solidFill>
                          <a:effectLst/>
                          <a:latin typeface="Arial" charset="0"/>
                          <a:cs typeface="Arial" charset="0"/>
                        </a:rPr>
                        <a:t>Oui, Père, parce que tel a été ton bienveillant dessein. 22 Tout m’a été remis par mon Père, et personne ne connaît qui est le Fils, si ce n’est le Père, ni qui est le Père, si ce n’est le Fils et celui à qui le Fils veut le révéler. 23 Et se tournant vers les disciples, il leur dit en privé : Heureux les yeux qui voient ce que vous voyez !</a:t>
                      </a:r>
                      <a:r>
                        <a:rPr kumimoji="0" lang="ar-EG"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695" name="Group 39"/>
          <p:cNvGraphicFramePr>
            <a:graphicFrameLocks noGrp="1"/>
          </p:cNvGraphicFramePr>
          <p:nvPr/>
        </p:nvGraphicFramePr>
        <p:xfrm>
          <a:off x="251520" y="380328"/>
          <a:ext cx="8676456" cy="4994784"/>
        </p:xfrm>
        <a:graphic>
          <a:graphicData uri="http://schemas.openxmlformats.org/drawingml/2006/table">
            <a:tbl>
              <a:tblPr rtl="1"/>
              <a:tblGrid>
                <a:gridCol w="3449330"/>
                <a:gridCol w="522712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200" b="0" i="0" u="none" strike="noStrike" cap="none" normalizeH="0" baseline="0" dirty="0" smtClean="0">
                          <a:ln>
                            <a:noFill/>
                          </a:ln>
                          <a:solidFill>
                            <a:schemeClr val="bg1"/>
                          </a:solidFill>
                          <a:effectLst/>
                          <a:latin typeface="Arial" charset="0"/>
                          <a:cs typeface="Arial" charset="0"/>
                        </a:rPr>
                        <a:t>لأنِّي أقولُ لكُم: إنَّ أنبياءَ كَثيرينَ ومُلوكاً أرادوا أن يَنظُروا ما أنتُم تنظُرون فلم ينظروا، وأن يَسمعوا ما أنتُم تَسمعُون فلم يَسمعُوا ". </a:t>
                      </a:r>
                      <a:r>
                        <a:rPr kumimoji="0" lang="ar-SA" sz="3200" b="0" i="0" u="none" strike="noStrike" cap="none" normalizeH="0" baseline="0" dirty="0" smtClean="0">
                          <a:ln>
                            <a:noFill/>
                          </a:ln>
                          <a:solidFill>
                            <a:schemeClr val="bg1"/>
                          </a:solidFill>
                          <a:effectLst/>
                          <a:latin typeface="Arial" charset="0"/>
                          <a:cs typeface="Arial" charset="0"/>
                        </a:rPr>
                        <a:t>وإذا ناموسيٌّ قَامَ يُجرِّبه قائلاً: " يا مُعلِّمُ، ماذا أصنعُ لأرِثَ الحياةَ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الأبدِيَّةَ؟</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a:t>
                      </a:r>
                      <a:r>
                        <a:rPr kumimoji="0" lang="fr-CA" sz="2800" b="0" i="0" u="none" strike="noStrike" cap="none" normalizeH="0" baseline="0" dirty="0" smtClean="0">
                          <a:ln>
                            <a:noFill/>
                          </a:ln>
                          <a:solidFill>
                            <a:schemeClr val="bg1"/>
                          </a:solidFill>
                          <a:effectLst/>
                          <a:latin typeface="Arial" charset="0"/>
                          <a:cs typeface="Arial" charset="0"/>
                        </a:rPr>
                        <a:t>4 Car je vous dis que beaucoup de prophètes et de rois ont désiré voir ce que vous voyez, et ne l’ont pas vu, entendre ce que vous entendez, et ne l’ont pas entendu. 25 Et voici qu’un docteur de la loi se leva et lui dit, pour le mettre à l’épreuve : Maître, que dois je faire pour hériter la vie éternelle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41" name="Group 61"/>
          <p:cNvGraphicFramePr>
            <a:graphicFrameLocks noGrp="1"/>
          </p:cNvGraphicFramePr>
          <p:nvPr/>
        </p:nvGraphicFramePr>
        <p:xfrm>
          <a:off x="251520" y="414616"/>
          <a:ext cx="8569523" cy="5750688"/>
        </p:xfrm>
        <a:graphic>
          <a:graphicData uri="http://schemas.openxmlformats.org/drawingml/2006/table">
            <a:tbl>
              <a:tblPr rtl="1"/>
              <a:tblGrid>
                <a:gridCol w="3838904"/>
                <a:gridCol w="473061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 فقال له: " ما هو مَكتوبٌ في النَّاموسِ. كيف تقرَأُ؟ " فأجاب وقال: " تُحِبُّ الربَّ إلهَكَ مِنْ كُلِّ قَلبِكَ، ومِنْ كُلِّ نَفسِكَ، ومِنْ كُلِّ فِكرِكَ، وقَرِيبَكَ مِثلَ نَفسِكَ ". فقال له: " بِالصَّوابِ أجبتَ. اِفعَل هذا </a:t>
                      </a:r>
                      <a:r>
                        <a:rPr kumimoji="0" lang="ar-SA" sz="3200" b="0" i="0" u="none" strike="noStrike" cap="none" normalizeH="0" baseline="0" dirty="0" err="1" smtClean="0">
                          <a:ln>
                            <a:noFill/>
                          </a:ln>
                          <a:solidFill>
                            <a:schemeClr val="bg1"/>
                          </a:solidFill>
                          <a:effectLst/>
                          <a:latin typeface="Arial" charset="0"/>
                          <a:cs typeface="Arial" charset="0"/>
                        </a:rPr>
                        <a:t>فَتَحيَا</a:t>
                      </a:r>
                      <a:r>
                        <a:rPr kumimoji="0" lang="ar-SA" sz="3200" b="0" i="0" u="none" strike="noStrike" cap="none" normalizeH="0" baseline="0" dirty="0" smtClean="0">
                          <a:ln>
                            <a:noFill/>
                          </a:ln>
                          <a:solidFill>
                            <a:schemeClr val="bg1"/>
                          </a:solidFill>
                          <a:effectLst/>
                          <a:latin typeface="Arial" charset="0"/>
                          <a:cs typeface="Arial" charset="0"/>
                        </a:rPr>
                        <a:t> ". </a:t>
                      </a:r>
                      <a:endParaRPr kumimoji="0" lang="fr-FR"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smtClean="0">
                          <a:ln>
                            <a:noFill/>
                          </a:ln>
                          <a:solidFill>
                            <a:srgbClr val="FF9900"/>
                          </a:solidFill>
                          <a:effectLst/>
                          <a:latin typeface="Arial" charset="0"/>
                          <a:cs typeface="Arial" charset="0"/>
                        </a:rPr>
                        <a:t>( والمجد للـه دائماً )</a:t>
                      </a:r>
                      <a:endParaRPr kumimoji="0" lang="en-US" sz="3200" b="0" i="0" u="none"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US" sz="3200" b="0" i="0" u="none"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Jésus lui dit : Qu’est il écrit dans la loi ? Qu’y lis tu ? 27  Il répondit : Tu aimeras le Seigneur, ton Dieu, de tout ton cœur, de toute ton âme, de toute ta force et de toute ta pensée ; et ton prochain comme toi–même.</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rgbClr val="FF9900"/>
                          </a:solidFill>
                          <a:effectLst/>
                          <a:latin typeface="Arial" charset="0"/>
                          <a:cs typeface="Arial" charset="0"/>
                        </a:rPr>
                        <a:t>(Gloire à Dieu éternellement.)</a:t>
                      </a:r>
                      <a:endParaRPr kumimoji="0" lang="ar-EG" sz="2800" b="0"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a:t>
                      </a:r>
                      <a:endParaRPr kumimoji="0" lang="ar-EG" sz="2800" b="0"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6" name="Text Box 4"/>
          <p:cNvSpPr txBox="1">
            <a:spLocks noChangeArrowheads="1"/>
          </p:cNvSpPr>
          <p:nvPr/>
        </p:nvSpPr>
        <p:spPr bwMode="auto">
          <a:xfrm>
            <a:off x="900113" y="583520"/>
            <a:ext cx="7613650" cy="1477328"/>
          </a:xfrm>
          <a:prstGeom prst="rect">
            <a:avLst/>
          </a:prstGeom>
          <a:solidFill>
            <a:srgbClr val="FF0000"/>
          </a:solidFill>
          <a:ln w="9525">
            <a:noFill/>
            <a:miter lim="800000"/>
            <a:headEnd/>
            <a:tailEnd/>
          </a:ln>
          <a:effectLst/>
        </p:spPr>
        <p:txBody>
          <a:bodyPr>
            <a:spAutoFit/>
          </a:bodyPr>
          <a:lstStyle/>
          <a:p>
            <a:pPr algn="ctr" rtl="0">
              <a:spcBef>
                <a:spcPct val="50000"/>
              </a:spcBef>
            </a:pPr>
            <a:r>
              <a:rPr lang="ar-EG" sz="3600" dirty="0" smtClean="0">
                <a:solidFill>
                  <a:schemeClr val="bg1"/>
                </a:solidFill>
              </a:rPr>
              <a:t>العظة </a:t>
            </a:r>
            <a:r>
              <a:rPr lang="ar-EG" sz="3600" dirty="0" err="1">
                <a:solidFill>
                  <a:schemeClr val="bg1"/>
                </a:solidFill>
              </a:rPr>
              <a:t>و</a:t>
            </a:r>
            <a:r>
              <a:rPr lang="ar-EG" sz="3600" dirty="0">
                <a:solidFill>
                  <a:schemeClr val="bg1"/>
                </a:solidFill>
              </a:rPr>
              <a:t> مرد </a:t>
            </a:r>
            <a:r>
              <a:rPr lang="ar-EG" sz="3600" dirty="0" err="1">
                <a:solidFill>
                  <a:schemeClr val="bg1"/>
                </a:solidFill>
              </a:rPr>
              <a:t>الأنجيل</a:t>
            </a:r>
            <a:endParaRPr lang="ar-EG" sz="3600" dirty="0">
              <a:solidFill>
                <a:schemeClr val="bg1"/>
              </a:solidFill>
            </a:endParaRPr>
          </a:p>
          <a:p>
            <a:pPr algn="ctr" rtl="0">
              <a:spcBef>
                <a:spcPct val="50000"/>
              </a:spcBef>
            </a:pPr>
            <a:r>
              <a:rPr lang="fr-CA" sz="3600" dirty="0">
                <a:solidFill>
                  <a:schemeClr val="bg1"/>
                </a:solidFill>
              </a:rPr>
              <a:t>Sermon &amp; </a:t>
            </a:r>
            <a:r>
              <a:rPr lang="fr-CA" sz="3600" dirty="0" smtClean="0">
                <a:solidFill>
                  <a:schemeClr val="bg1"/>
                </a:solidFill>
              </a:rPr>
              <a:t>Répons </a:t>
            </a:r>
            <a:r>
              <a:rPr lang="fr-CA" sz="3600" dirty="0">
                <a:solidFill>
                  <a:schemeClr val="bg1"/>
                </a:solidFill>
              </a:rPr>
              <a:t>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416670"/>
            <a:ext cx="5455718" cy="812530"/>
          </a:xfrm>
          <a:prstGeom prst="rect">
            <a:avLst/>
          </a:prstGeom>
          <a:solidFill>
            <a:schemeClr val="accent1"/>
          </a:solidFill>
          <a:ln w="57150" cmpd="thickThin">
            <a:solidFill>
              <a:schemeClr val="tx1"/>
            </a:solidFill>
            <a:miter lim="800000"/>
            <a:headEnd/>
            <a:tailEnd/>
          </a:ln>
        </p:spPr>
        <p:txBody>
          <a:bodyPr wrap="square">
            <a:spAutoFit/>
          </a:bodyPr>
          <a:lstStyle/>
          <a:p>
            <a:pPr algn="ctr">
              <a:lnSpc>
                <a:spcPct val="90000"/>
              </a:lnSpc>
            </a:pPr>
            <a:r>
              <a:rPr lang="en-CA" sz="2400" b="1" dirty="0" err="1" smtClean="0"/>
              <a:t>Vers</a:t>
            </a:r>
            <a:r>
              <a:rPr lang="en-CA" sz="2400" b="1" dirty="0" smtClean="0"/>
              <a:t> la </a:t>
            </a:r>
            <a:r>
              <a:rPr lang="en-CA" sz="2400" b="1" dirty="0" err="1" smtClean="0"/>
              <a:t>Liturgie</a:t>
            </a:r>
            <a:r>
              <a:rPr lang="en-CA" sz="2400" b="1" dirty="0" smtClean="0"/>
              <a:t> des </a:t>
            </a:r>
            <a:r>
              <a:rPr lang="en-CA" sz="2400" b="1" dirty="0" err="1" smtClean="0"/>
              <a:t>croyants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12" name="Group 16"/>
          <p:cNvGraphicFramePr>
            <a:graphicFrameLocks noGrp="1"/>
          </p:cNvGraphicFramePr>
          <p:nvPr/>
        </p:nvGraphicFramePr>
        <p:xfrm>
          <a:off x="250825" y="1412875"/>
          <a:ext cx="8604250" cy="2895600"/>
        </p:xfrm>
        <a:graphic>
          <a:graphicData uri="http://schemas.openxmlformats.org/drawingml/2006/table">
            <a:tbl>
              <a:tblPr rtl="1"/>
              <a:tblGrid>
                <a:gridCol w="8604250"/>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الأحد </a:t>
                      </a:r>
                      <a:r>
                        <a:rPr kumimoji="0" lang="ar-KW" sz="4000" b="1" i="0" u="none" strike="noStrike" cap="none" normalizeH="0" baseline="0" dirty="0" err="1" smtClean="0">
                          <a:ln>
                            <a:noFill/>
                          </a:ln>
                          <a:solidFill>
                            <a:srgbClr val="FF9900"/>
                          </a:solidFill>
                          <a:effectLst/>
                          <a:latin typeface="Arial" charset="0"/>
                          <a:cs typeface="Arial" charset="0"/>
                        </a:rPr>
                        <a:t>ا</a:t>
                      </a:r>
                      <a:r>
                        <a:rPr kumimoji="0" lang="ar-EG" sz="4000" b="1" i="0" u="none" strike="noStrike" cap="none" normalizeH="0" baseline="0" dirty="0" smtClean="0">
                          <a:ln>
                            <a:noFill/>
                          </a:ln>
                          <a:solidFill>
                            <a:srgbClr val="FF9900"/>
                          </a:solidFill>
                          <a:effectLst/>
                          <a:latin typeface="Arial" charset="0"/>
                          <a:cs typeface="Arial" charset="0"/>
                        </a:rPr>
                        <a:t>لثالث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توت</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Troisième dimanche du mois de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ChangeArrowheads="1"/>
          </p:cNvSpPr>
          <p:nvPr/>
        </p:nvSpPr>
        <p:spPr bwMode="auto">
          <a:xfrm>
            <a:off x="755650" y="3566626"/>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عشية</a:t>
            </a:r>
          </a:p>
          <a:p>
            <a:pPr algn="ctr"/>
            <a:r>
              <a:rPr lang="fr-CA" sz="4400" u="sng" dirty="0">
                <a:solidFill>
                  <a:srgbClr val="FF9933"/>
                </a:solidFill>
              </a:rPr>
              <a:t>Psaume et Évangile du soir</a:t>
            </a:r>
          </a:p>
        </p:txBody>
      </p:sp>
      <p:pic>
        <p:nvPicPr>
          <p:cNvPr id="20992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23" name="Group 51"/>
          <p:cNvGraphicFramePr>
            <a:graphicFrameLocks noGrp="1"/>
          </p:cNvGraphicFramePr>
          <p:nvPr/>
        </p:nvGraphicFramePr>
        <p:xfrm>
          <a:off x="323528" y="833720"/>
          <a:ext cx="8641531" cy="5043552"/>
        </p:xfrm>
        <a:graphic>
          <a:graphicData uri="http://schemas.openxmlformats.org/drawingml/2006/table">
            <a:tbl>
              <a:tblPr rtl="1"/>
              <a:tblGrid>
                <a:gridCol w="4388797"/>
                <a:gridCol w="4252734"/>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smtClean="0">
                          <a:ln>
                            <a:noFill/>
                          </a:ln>
                          <a:solidFill>
                            <a:srgbClr val="FF9933"/>
                          </a:solidFill>
                          <a:effectLst/>
                          <a:latin typeface="Arial" charset="0"/>
                          <a:cs typeface="Arial" charset="0"/>
                        </a:rPr>
                        <a:t>مز</a:t>
                      </a:r>
                      <a:r>
                        <a:rPr kumimoji="0" lang="ar-EG" sz="3200" b="0" i="0" u="sng" strike="noStrike" cap="none" normalizeH="0" baseline="0" dirty="0" err="1" smtClean="0">
                          <a:ln>
                            <a:noFill/>
                          </a:ln>
                          <a:solidFill>
                            <a:srgbClr val="FF9933"/>
                          </a:solidFill>
                          <a:effectLst/>
                          <a:latin typeface="Arial" charset="0"/>
                          <a:cs typeface="Arial" charset="0"/>
                        </a:rPr>
                        <a:t>مور</a:t>
                      </a:r>
                      <a:r>
                        <a:rPr kumimoji="0" lang="ar-SA" sz="3200" b="0" i="0" u="sng" strike="noStrike" cap="none" normalizeH="0" baseline="0" dirty="0" smtClean="0">
                          <a:ln>
                            <a:noFill/>
                          </a:ln>
                          <a:solidFill>
                            <a:srgbClr val="FF9933"/>
                          </a:solidFill>
                          <a:effectLst/>
                          <a:latin typeface="Arial" charset="0"/>
                          <a:cs typeface="Arial" charset="0"/>
                        </a:rPr>
                        <a:t> ( 9 : 1</a:t>
                      </a:r>
                      <a:r>
                        <a:rPr kumimoji="0" lang="ar-EG" sz="3200" b="0" i="0" u="sng" strike="noStrike" cap="none" normalizeH="0" baseline="0" dirty="0" smtClean="0">
                          <a:ln>
                            <a:noFill/>
                          </a:ln>
                          <a:solidFill>
                            <a:srgbClr val="FF9933"/>
                          </a:solidFill>
                          <a:effectLst/>
                          <a:latin typeface="Arial" charset="0"/>
                          <a:cs typeface="Arial" charset="0"/>
                        </a:rPr>
                        <a:t>-2</a:t>
                      </a:r>
                      <a:r>
                        <a:rPr kumimoji="0" lang="ar-SA" sz="3200" b="0" i="0" u="sng" strike="noStrike" cap="none" normalizeH="0" baseline="0" dirty="0" smtClean="0">
                          <a:ln>
                            <a:noFill/>
                          </a:ln>
                          <a:solidFill>
                            <a:srgbClr val="FF9933"/>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أعترفُ لكَ </a:t>
                      </a:r>
                      <a:r>
                        <a:rPr kumimoji="0" lang="ar-SA" sz="3200" b="0" i="0" u="none" strike="noStrike" cap="none" normalizeH="0" baseline="0" dirty="0" err="1" smtClean="0">
                          <a:ln>
                            <a:noFill/>
                          </a:ln>
                          <a:solidFill>
                            <a:schemeClr val="bg1"/>
                          </a:solidFill>
                          <a:effectLst/>
                          <a:latin typeface="Arial" charset="0"/>
                          <a:cs typeface="Arial" charset="0"/>
                        </a:rPr>
                        <a:t>ياربُّ</a:t>
                      </a:r>
                      <a:r>
                        <a:rPr kumimoji="0" lang="ar-SA" sz="3200" b="0" i="0" u="none" strike="noStrike" cap="none" normalizeH="0" baseline="0" dirty="0" smtClean="0">
                          <a:ln>
                            <a:noFill/>
                          </a:ln>
                          <a:solidFill>
                            <a:schemeClr val="bg1"/>
                          </a:solidFill>
                          <a:effectLst/>
                          <a:latin typeface="Arial" charset="0"/>
                          <a:cs typeface="Arial" charset="0"/>
                        </a:rPr>
                        <a:t> مِنْ كُلِّ قلبي. وأُحَدِّث بجميعِ عجائِبِكَ. </a:t>
                      </a:r>
                      <a:endParaRPr kumimoji="0" lang="fr-FR"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أفرَحُ وأتهللُ بِكَ.</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أُرتِّلُ لاِسمِكَ أيُّها العليُّ.     </a:t>
                      </a:r>
                      <a:r>
                        <a:rPr kumimoji="0" lang="ar-SA" sz="3200" b="1" i="0" u="none" strike="noStrike" cap="none" normalizeH="0" baseline="0" dirty="0" err="1" smtClean="0">
                          <a:ln>
                            <a:noFill/>
                          </a:ln>
                          <a:solidFill>
                            <a:schemeClr val="bg1"/>
                          </a:solidFill>
                          <a:effectLst/>
                          <a:latin typeface="Arial" charset="0"/>
                          <a:cs typeface="Arial" charset="0"/>
                        </a:rPr>
                        <a:t>هللويا</a:t>
                      </a:r>
                      <a:r>
                        <a:rPr kumimoji="0" lang="ar-SA" sz="3200" b="1" i="0" u="none" strike="noStrike" cap="none" normalizeH="0" baseline="0" dirty="0" smtClean="0">
                          <a:ln>
                            <a:noFill/>
                          </a:ln>
                          <a:solidFill>
                            <a:schemeClr val="bg1"/>
                          </a:solidFill>
                          <a:effectLst/>
                          <a:latin typeface="Arial" charset="0"/>
                          <a:cs typeface="Arial" charset="0"/>
                        </a:rPr>
                        <a:t>.</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a:t>
                      </a:r>
                      <a:r>
                        <a:rPr kumimoji="0" lang="en-US" sz="2800" b="0" i="0" u="sng" strike="noStrike" cap="none" normalizeH="0" baseline="0" dirty="0" smtClean="0">
                          <a:ln>
                            <a:noFill/>
                          </a:ln>
                          <a:solidFill>
                            <a:srgbClr val="FF9933"/>
                          </a:solidFill>
                          <a:effectLst/>
                          <a:latin typeface="Arial" charset="0"/>
                          <a:cs typeface="Arial" charset="0"/>
                        </a:rPr>
                        <a:t>  9:1–2</a:t>
                      </a:r>
                      <a:r>
                        <a:rPr kumimoji="0" lang="en-US" sz="2800" b="0" i="0" u="none" strike="noStrike" cap="none" normalizeH="0" baseline="0" dirty="0" smtClean="0">
                          <a:ln>
                            <a:noFill/>
                          </a:ln>
                          <a:solidFill>
                            <a:srgbClr val="FF9933"/>
                          </a:solidFill>
                          <a:effectLst/>
                          <a:latin typeface="Arial" charset="0"/>
                          <a:cs typeface="Arial" charset="0"/>
                        </a:rPr>
                        <a:t>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 Je célébrerai l’Éternel de tout mon cœur, Je redirai toutes tes merveilles.</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 Je me réjouirai en toi, j’exulterai, Je psalmodierai (en l’honneur) de ton nom, (Dieu) Très Haut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 </a:t>
                      </a:r>
                      <a:r>
                        <a:rPr kumimoji="0" lang="fr-CA"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9924" name="Rectangle 52"/>
          <p:cNvSpPr>
            <a:spLocks noGrp="1" noChangeArrowheads="1"/>
          </p:cNvSpPr>
          <p:nvPr>
            <p:ph type="ctrTitle"/>
          </p:nvPr>
        </p:nvSpPr>
        <p:spPr/>
        <p:txBody>
          <a:bodyPr/>
          <a:lstStyle/>
          <a:p>
            <a:r>
              <a:rPr lang="en-US" dirty="0"/>
              <a:t>3pv</a:t>
            </a:r>
          </a:p>
        </p:txBody>
      </p:sp>
      <p:sp>
        <p:nvSpPr>
          <p:cNvPr id="16" name="Text Box 29">
            <a:hlinkClick r:id="" action="ppaction://macro?name=LetThemExaltHimForBishop"/>
          </p:cNvPr>
          <p:cNvSpPr txBox="1">
            <a:spLocks noChangeArrowheads="1"/>
          </p:cNvSpPr>
          <p:nvPr/>
        </p:nvSpPr>
        <p:spPr bwMode="auto">
          <a:xfrm>
            <a:off x="7000892" y="6000768"/>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78" name="Group 22"/>
          <p:cNvGraphicFramePr>
            <a:graphicFrameLocks noGrp="1"/>
          </p:cNvGraphicFramePr>
          <p:nvPr/>
        </p:nvGraphicFramePr>
        <p:xfrm>
          <a:off x="323528" y="317080"/>
          <a:ext cx="8496498" cy="5848224"/>
        </p:xfrm>
        <a:graphic>
          <a:graphicData uri="http://schemas.openxmlformats.org/drawingml/2006/table">
            <a:tbl>
              <a:tblPr rtl="1"/>
              <a:tblGrid>
                <a:gridCol w="3837323"/>
                <a:gridCol w="4659175"/>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err="1" smtClean="0">
                          <a:ln>
                            <a:noFill/>
                          </a:ln>
                          <a:solidFill>
                            <a:srgbClr val="FF9900"/>
                          </a:solidFill>
                          <a:effectLst/>
                          <a:latin typeface="Arial" charset="0"/>
                          <a:cs typeface="Arial" charset="0"/>
                        </a:rPr>
                        <a:t>مرقس</a:t>
                      </a:r>
                      <a:r>
                        <a:rPr kumimoji="0" lang="ar-SA" sz="3200" b="0" i="0" u="sng" strike="noStrike" cap="none" normalizeH="0" baseline="0" dirty="0" smtClean="0">
                          <a:ln>
                            <a:noFill/>
                          </a:ln>
                          <a:solidFill>
                            <a:srgbClr val="FF9900"/>
                          </a:solidFill>
                          <a:effectLst/>
                          <a:latin typeface="Arial" charset="0"/>
                          <a:cs typeface="Arial" charset="0"/>
                        </a:rPr>
                        <a:t> ( 1 : 29 ـ 34 )</a:t>
                      </a:r>
                      <a:r>
                        <a:rPr kumimoji="0" lang="ar-SA" sz="2400" b="1" i="0" u="sng" strike="noStrike" cap="none" normalizeH="0" baseline="0" dirty="0" smtClean="0">
                          <a:ln>
                            <a:noFill/>
                          </a:ln>
                          <a:solidFill>
                            <a:srgbClr val="FF9900"/>
                          </a:solidFill>
                          <a:effectLst/>
                          <a:latin typeface="Arial" charset="0"/>
                          <a:cs typeface="Arial" charset="0"/>
                        </a:rPr>
                        <a:t> </a:t>
                      </a:r>
                      <a:endParaRPr kumimoji="0" lang="ar-SA" sz="2400" b="0" i="0" u="sng"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وللوقتِ لمَّا خَرَجوا مِنَ المَجمَعِ دخلوا بَيتَ </a:t>
                      </a:r>
                      <a:r>
                        <a:rPr kumimoji="0" lang="ar-SA" sz="3200" b="0" i="0" u="none" strike="noStrike" cap="none" normalizeH="0" baseline="0" dirty="0" err="1" smtClean="0">
                          <a:ln>
                            <a:noFill/>
                          </a:ln>
                          <a:solidFill>
                            <a:schemeClr val="bg1"/>
                          </a:solidFill>
                          <a:effectLst/>
                          <a:latin typeface="Arial" charset="0"/>
                          <a:cs typeface="Arial" charset="0"/>
                        </a:rPr>
                        <a:t>سِمعَان</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err="1" smtClean="0">
                          <a:ln>
                            <a:noFill/>
                          </a:ln>
                          <a:solidFill>
                            <a:schemeClr val="bg1"/>
                          </a:solidFill>
                          <a:effectLst/>
                          <a:latin typeface="Arial" charset="0"/>
                          <a:cs typeface="Arial" charset="0"/>
                        </a:rPr>
                        <a:t>وأندَرَاوسَ</a:t>
                      </a:r>
                      <a:r>
                        <a:rPr kumimoji="0" lang="ar-SA" sz="3200" b="0" i="0" u="none" strike="noStrike" cap="none" normalizeH="0" baseline="0" dirty="0" smtClean="0">
                          <a:ln>
                            <a:noFill/>
                          </a:ln>
                          <a:solidFill>
                            <a:schemeClr val="bg1"/>
                          </a:solidFill>
                          <a:effectLst/>
                          <a:latin typeface="Arial" charset="0"/>
                          <a:cs typeface="Arial" charset="0"/>
                        </a:rPr>
                        <a:t>، ومعهم يَعقوب ويوحنَّا، وكانت حَماةُ </a:t>
                      </a:r>
                      <a:r>
                        <a:rPr kumimoji="0" lang="ar-SA" sz="3200" b="0" i="0" u="none" strike="noStrike" cap="none" normalizeH="0" baseline="0" dirty="0" err="1" smtClean="0">
                          <a:ln>
                            <a:noFill/>
                          </a:ln>
                          <a:solidFill>
                            <a:schemeClr val="bg1"/>
                          </a:solidFill>
                          <a:effectLst/>
                          <a:latin typeface="Arial" charset="0"/>
                          <a:cs typeface="Arial" charset="0"/>
                        </a:rPr>
                        <a:t>سِمعَانَ</a:t>
                      </a:r>
                      <a:r>
                        <a:rPr kumimoji="0" lang="ar-SA" sz="3200" b="0" i="0" u="none" strike="noStrike" cap="none" normalizeH="0" baseline="0" dirty="0" smtClean="0">
                          <a:ln>
                            <a:noFill/>
                          </a:ln>
                          <a:solidFill>
                            <a:schemeClr val="bg1"/>
                          </a:solidFill>
                          <a:effectLst/>
                          <a:latin typeface="Arial" charset="0"/>
                          <a:cs typeface="Arial" charset="0"/>
                        </a:rPr>
                        <a:t> راقدةً محمومةً، فَلِلوقتِ أخبروهُ عَنهَا. فَتَقدَّمَ وأقَامَها مَاسِكاً بِيدِهَا، فتركتها الحُمَّى وصارت تَخدِمُهُم. </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Marc 1:29-34</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29 En sortant de la synagogue, ils se rendirent avec Jacques et Jean à la maison de Simon et André. 30 La belle–mère de Simon était couchée, elle avait de la fièvre ; aussitôt on parla d’elle à Jésus. </a:t>
                      </a:r>
                      <a:r>
                        <a:rPr kumimoji="0" lang="en-US" sz="2800" b="0" i="0" u="none" strike="noStrike" cap="none" normalizeH="0" baseline="0" dirty="0" smtClean="0">
                          <a:ln>
                            <a:noFill/>
                          </a:ln>
                          <a:solidFill>
                            <a:schemeClr val="bg1"/>
                          </a:solidFill>
                          <a:effectLst/>
                          <a:latin typeface="Arial" charset="0"/>
                          <a:cs typeface="Arial" charset="0"/>
                        </a:rPr>
                        <a:t>31</a:t>
                      </a:r>
                      <a:r>
                        <a:rPr kumimoji="0" lang="fr-CA" sz="2800" b="0" i="0" u="none" strike="noStrike" cap="none" normalizeH="0" baseline="0" dirty="0" smtClean="0">
                          <a:ln>
                            <a:noFill/>
                          </a:ln>
                          <a:solidFill>
                            <a:schemeClr val="bg1"/>
                          </a:solidFill>
                          <a:effectLst/>
                          <a:latin typeface="Arial" charset="0"/>
                          <a:cs typeface="Arial" charset="0"/>
                        </a:rPr>
                        <a:t>  Il s’approcha, la fit lever en lui saisissant la main ; la fièvre la quitta, et elle se mit à les servir.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9879" name="Rectangle 23"/>
          <p:cNvSpPr>
            <a:spLocks noGrp="1" noChangeArrowheads="1"/>
          </p:cNvSpPr>
          <p:nvPr>
            <p:ph type="ctrTitle"/>
          </p:nvPr>
        </p:nvSpPr>
        <p:spPr/>
        <p:txBody>
          <a:bodyPr/>
          <a:lstStyle/>
          <a:p>
            <a:r>
              <a:rPr lang="en-US" dirty="0"/>
              <a:t>3v</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graphicFrame>
        <p:nvGraphicFramePr>
          <p:cNvPr id="4" name="Group 21"/>
          <p:cNvGraphicFramePr>
            <a:graphicFrameLocks noGrp="1"/>
          </p:cNvGraphicFramePr>
          <p:nvPr/>
        </p:nvGraphicFramePr>
        <p:xfrm>
          <a:off x="179512" y="309456"/>
          <a:ext cx="8785547" cy="6143880"/>
        </p:xfrm>
        <a:graphic>
          <a:graphicData uri="http://schemas.openxmlformats.org/drawingml/2006/table">
            <a:tbl>
              <a:tblPr rtl="1"/>
              <a:tblGrid>
                <a:gridCol w="3957061"/>
                <a:gridCol w="4828486"/>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ولمَّا صَارَ المَساءُ،إذ غَرَبَتِ الشَّمسُ،قَدَّموا إليهِ جَمِيعَ </a:t>
                      </a:r>
                      <a:r>
                        <a:rPr kumimoji="0" lang="ar-SA" sz="3200" b="0" i="0" u="none" strike="noStrike" cap="none" normalizeH="0" baseline="0" dirty="0" err="1" smtClean="0">
                          <a:ln>
                            <a:noFill/>
                          </a:ln>
                          <a:solidFill>
                            <a:schemeClr val="bg1"/>
                          </a:solidFill>
                          <a:effectLst/>
                          <a:latin typeface="Arial" charset="0"/>
                          <a:cs typeface="Arial" charset="0"/>
                        </a:rPr>
                        <a:t>السُّقَمَاءِ</a:t>
                      </a:r>
                      <a:r>
                        <a:rPr kumimoji="0" lang="ar-EG" sz="3200" b="0" i="0" u="none" strike="noStrike" cap="none" normalizeH="0" baseline="0" dirty="0" smtClean="0">
                          <a:ln>
                            <a:noFill/>
                          </a:ln>
                          <a:solidFill>
                            <a:schemeClr val="bg1"/>
                          </a:solidFill>
                          <a:effectLst/>
                          <a:latin typeface="Arial" charset="0"/>
                          <a:cs typeface="Arial" charset="0"/>
                        </a:rPr>
                        <a:t> و</a:t>
                      </a:r>
                      <a:r>
                        <a:rPr kumimoji="0" lang="ar-SA" sz="3200" b="0" i="0" u="none" strike="noStrike" cap="none" normalizeH="0" baseline="0" dirty="0" smtClean="0">
                          <a:ln>
                            <a:noFill/>
                          </a:ln>
                          <a:solidFill>
                            <a:schemeClr val="bg1"/>
                          </a:solidFill>
                          <a:effectLst/>
                          <a:latin typeface="Arial" charset="0"/>
                          <a:cs typeface="Arial" charset="0"/>
                        </a:rPr>
                        <a:t>المَجَانِينَ. </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200" b="0" i="0" u="none" strike="noStrike" cap="none" normalizeH="0" baseline="0" dirty="0" smtClean="0">
                          <a:ln>
                            <a:noFill/>
                          </a:ln>
                          <a:solidFill>
                            <a:schemeClr val="bg1"/>
                          </a:solidFill>
                          <a:effectLst/>
                          <a:latin typeface="Arial" charset="0"/>
                          <a:cs typeface="Arial" charset="0"/>
                        </a:rPr>
                        <a:t>وكانَتِ المَدِينَةُ كُلُّها مُجتَمِعةً عند البَابِ. فَشفَى كَثِيرينَ كانوا مُعذَّبِينَ بأمراضٍ كثيرةٍ مُختلفةٍ، وأخرجَ شَياطينَ كثيرةً، ولم يَدعَ الشَّياطِينَ يَتكَلَّمونَ لأنَّهُم كانوا يَعرفونهُ أنَّهُ هو المسيحُ. </a:t>
                      </a:r>
                      <a:endParaRPr kumimoji="0" lang="fr-FR"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200" b="0" i="0" u="none" strike="noStrike" cap="none" normalizeH="0" baseline="0" dirty="0" smtClean="0">
                          <a:ln>
                            <a:noFill/>
                          </a:ln>
                          <a:solidFill>
                            <a:srgbClr val="FF9933"/>
                          </a:solidFill>
                          <a:effectLst/>
                          <a:latin typeface="Arial" charset="0"/>
                          <a:cs typeface="Arial" charset="0"/>
                        </a:rPr>
                        <a:t>( والمجد للـه دائماً )</a:t>
                      </a:r>
                      <a:endParaRPr kumimoji="0" lang="en-US" sz="3200" b="0" i="0" u="none"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32  Le soir venu, après le coucher du soleil, on lui amena tous les malades et les démoniaques. 33 Et toute la ville était rassemblée devant la porte. 34 Il guérit  beaucoup de malades qui souffraient de divers maux. Il chassa aussi beaucoup de démons, mais il ne laissait pas les démons parler, parce qu’ils le connaissaient.</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95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ChangeArrowheads="1"/>
          </p:cNvSpPr>
          <p:nvPr/>
        </p:nvSpPr>
        <p:spPr bwMode="auto">
          <a:xfrm>
            <a:off x="755650" y="3638634"/>
            <a:ext cx="7920038" cy="1446550"/>
          </a:xfrm>
          <a:prstGeom prst="rect">
            <a:avLst/>
          </a:prstGeom>
          <a:noFill/>
          <a:ln w="9525">
            <a:noFill/>
            <a:miter lim="800000"/>
            <a:headEnd/>
            <a:tailEnd/>
          </a:ln>
          <a:effectLst/>
        </p:spPr>
        <p:txBody>
          <a:bodyPr>
            <a:spAutoFit/>
          </a:bodyPr>
          <a:lstStyle/>
          <a:p>
            <a:pPr algn="ctr"/>
            <a:r>
              <a:rPr lang="ar-EG" sz="4400" u="sng" dirty="0" err="1" smtClean="0">
                <a:solidFill>
                  <a:srgbClr val="FF9933"/>
                </a:solidFill>
              </a:rPr>
              <a:t>مزمورو</a:t>
            </a:r>
            <a:r>
              <a:rPr lang="ar-EG" sz="4400" u="sng" dirty="0" smtClean="0">
                <a:solidFill>
                  <a:srgbClr val="FF9933"/>
                </a:solidFill>
              </a:rPr>
              <a:t> </a:t>
            </a:r>
            <a:r>
              <a:rPr lang="ar-EG" sz="4400" u="sng" dirty="0">
                <a:solidFill>
                  <a:srgbClr val="FF9933"/>
                </a:solidFill>
              </a:rPr>
              <a:t>أنجيل  باكر</a:t>
            </a:r>
          </a:p>
          <a:p>
            <a:pPr algn="ctr"/>
            <a:r>
              <a:rPr lang="fr-CA" sz="4400" u="sng" dirty="0">
                <a:solidFill>
                  <a:srgbClr val="FF9933"/>
                </a:solidFill>
              </a:rPr>
              <a:t>Psaume et Évangile du Matin</a:t>
            </a:r>
          </a:p>
        </p:txBody>
      </p:sp>
      <p:pic>
        <p:nvPicPr>
          <p:cNvPr id="22016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12" name="Group 36"/>
          <p:cNvGraphicFramePr>
            <a:graphicFrameLocks noGrp="1"/>
          </p:cNvGraphicFramePr>
          <p:nvPr/>
        </p:nvGraphicFramePr>
        <p:xfrm>
          <a:off x="395536" y="479008"/>
          <a:ext cx="8425507" cy="5470272"/>
        </p:xfrm>
        <a:graphic>
          <a:graphicData uri="http://schemas.openxmlformats.org/drawingml/2006/table">
            <a:tbl>
              <a:tblPr rtl="1"/>
              <a:tblGrid>
                <a:gridCol w="4023033"/>
                <a:gridCol w="440247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( 9 : </a:t>
                      </a:r>
                      <a:r>
                        <a:rPr kumimoji="0" lang="en-CA" sz="3600" b="0" i="0" u="sng" strike="noStrike" cap="none" normalizeH="0" baseline="0" dirty="0" smtClean="0">
                          <a:ln>
                            <a:noFill/>
                          </a:ln>
                          <a:solidFill>
                            <a:srgbClr val="FF9933"/>
                          </a:solidFill>
                          <a:effectLst/>
                          <a:latin typeface="Arial" charset="0"/>
                          <a:cs typeface="Arial" charset="0"/>
                        </a:rPr>
                        <a:t>10</a:t>
                      </a:r>
                      <a:r>
                        <a:rPr kumimoji="0" lang="ar-SA" sz="3600" b="0" i="0" u="sng" strike="noStrike" cap="none" normalizeH="0" baseline="0" dirty="0" smtClean="0">
                          <a:ln>
                            <a:noFill/>
                          </a:ln>
                          <a:solidFill>
                            <a:srgbClr val="FF9933"/>
                          </a:solidFill>
                          <a:effectLst/>
                          <a:latin typeface="Arial" charset="0"/>
                          <a:cs typeface="Arial" charset="0"/>
                        </a:rPr>
                        <a:t> ، </a:t>
                      </a:r>
                      <a:r>
                        <a:rPr kumimoji="0" lang="en-CA" sz="3600" b="0" i="0" u="sng" strike="noStrike" cap="none" normalizeH="0" baseline="0" dirty="0" smtClean="0">
                          <a:ln>
                            <a:noFill/>
                          </a:ln>
                          <a:solidFill>
                            <a:srgbClr val="FF9933"/>
                          </a:solidFill>
                          <a:effectLst/>
                          <a:latin typeface="Arial" charset="0"/>
                          <a:cs typeface="Arial" charset="0"/>
                        </a:rPr>
                        <a:t>11</a:t>
                      </a:r>
                      <a:r>
                        <a:rPr kumimoji="0" lang="ar-SA" sz="3600" b="0" i="0" u="sng" strike="noStrike" cap="none" normalizeH="0" baseline="0" dirty="0" smtClean="0">
                          <a:ln>
                            <a:noFill/>
                          </a:ln>
                          <a:solidFill>
                            <a:srgbClr val="FF9933"/>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ويَتَّكِلُ عليكَ الذينَ يعرِفونَ اسمَكَ. فَلا تَتركْ طَالبيكَ </a:t>
                      </a:r>
                      <a:r>
                        <a:rPr kumimoji="0" lang="ar-SA" sz="3200" b="0" i="0" u="none" strike="noStrike" cap="none" normalizeH="0" baseline="0" dirty="0" err="1" smtClean="0">
                          <a:ln>
                            <a:noFill/>
                          </a:ln>
                          <a:solidFill>
                            <a:schemeClr val="bg1"/>
                          </a:solidFill>
                          <a:effectLst/>
                          <a:latin typeface="Arial" charset="0"/>
                          <a:cs typeface="Arial" charset="0"/>
                        </a:rPr>
                        <a:t>ياربُّ</a:t>
                      </a:r>
                      <a:r>
                        <a:rPr kumimoji="0" lang="ar-SA" sz="3200" b="0" i="0" u="none" strike="noStrike" cap="none" normalizeH="0" baseline="0" dirty="0" smtClean="0">
                          <a:ln>
                            <a:noFill/>
                          </a:ln>
                          <a:solidFill>
                            <a:schemeClr val="bg1"/>
                          </a:solidFill>
                          <a:effectLst/>
                          <a:latin typeface="Arial" charset="0"/>
                          <a:cs typeface="Arial" charset="0"/>
                        </a:rPr>
                        <a:t>. رَتِّلوا للرَّبِّ السَّاكِنِ في صِهيونَ. وأَخبروا في الأُمَمِ بأعمالِهِ</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err="1" smtClean="0">
                          <a:ln>
                            <a:noFill/>
                          </a:ln>
                          <a:solidFill>
                            <a:schemeClr val="bg1"/>
                          </a:solidFill>
                          <a:effectLst/>
                          <a:latin typeface="Arial" charset="0"/>
                          <a:cs typeface="Arial" charset="0"/>
                        </a:rPr>
                        <a:t>هللويا</a:t>
                      </a:r>
                      <a:r>
                        <a:rPr kumimoji="0" lang="ar-SA" sz="2800" b="1" i="0" u="none" strike="noStrike" cap="none" normalizeH="0" baseline="0" dirty="0" smtClean="0">
                          <a:ln>
                            <a:noFill/>
                          </a:ln>
                          <a:solidFill>
                            <a:schemeClr val="bg1"/>
                          </a:solidFill>
                          <a:effectLst/>
                          <a:latin typeface="Arial" charset="0"/>
                          <a:cs typeface="Arial" charset="0"/>
                        </a:rPr>
                        <a:t>.</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00"/>
                          </a:solidFill>
                          <a:effectLst/>
                          <a:latin typeface="Arial" charset="0"/>
                          <a:cs typeface="Arial" charset="0"/>
                        </a:rPr>
                        <a:t>Psaume</a:t>
                      </a:r>
                      <a:r>
                        <a:rPr kumimoji="0" lang="en-US" sz="2800" b="0" i="0" u="sng" strike="noStrike" cap="none" normalizeH="0" baseline="0" dirty="0" smtClean="0">
                          <a:ln>
                            <a:noFill/>
                          </a:ln>
                          <a:solidFill>
                            <a:srgbClr val="FF9900"/>
                          </a:solidFill>
                          <a:effectLst/>
                          <a:latin typeface="Arial" charset="0"/>
                          <a:cs typeface="Arial" charset="0"/>
                        </a:rPr>
                        <a:t>  9:10–11</a:t>
                      </a:r>
                      <a:endParaRPr kumimoji="0" lang="fr-CA" sz="2800" b="0" i="0" u="sng"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a:t>
                      </a:r>
                      <a:r>
                        <a:rPr kumimoji="0" lang="fr-CA" sz="2800" b="0" i="0" u="none" strike="noStrike" cap="none" normalizeH="0" baseline="0" dirty="0" smtClean="0">
                          <a:ln>
                            <a:noFill/>
                          </a:ln>
                          <a:solidFill>
                            <a:schemeClr val="bg1"/>
                          </a:solidFill>
                          <a:effectLst/>
                          <a:latin typeface="Arial" charset="0"/>
                          <a:cs typeface="Arial" charset="0"/>
                        </a:rPr>
                        <a:t>0 Ceux qui connaissent ton nom se confient en toi. Car tu n’abandonnes pas ceux qui te cherchent, Éternel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11 Psalmodiez (en l’honneur) de l’Éternel, qui réside en Sion, Proclamez parmi les peuples ses hauts faits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1413" name="Rectangle 37"/>
          <p:cNvSpPr>
            <a:spLocks noGrp="1" noChangeArrowheads="1"/>
          </p:cNvSpPr>
          <p:nvPr>
            <p:ph type="ctrTitle"/>
          </p:nvPr>
        </p:nvSpPr>
        <p:spPr/>
        <p:txBody>
          <a:bodyPr/>
          <a:lstStyle/>
          <a:p>
            <a:r>
              <a:rPr lang="en-US" dirty="0"/>
              <a:t>3pm</a:t>
            </a:r>
          </a:p>
        </p:txBody>
      </p:sp>
      <p:sp>
        <p:nvSpPr>
          <p:cNvPr id="16" name="Text Box 29">
            <a:hlinkClick r:id="" action="ppaction://macro?name=LetThemExaltHimForBishop"/>
          </p:cNvPr>
          <p:cNvSpPr txBox="1">
            <a:spLocks noChangeArrowheads="1"/>
          </p:cNvSpPr>
          <p:nvPr/>
        </p:nvSpPr>
        <p:spPr bwMode="auto">
          <a:xfrm>
            <a:off x="6929454" y="6143644"/>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090" name="Group 42"/>
          <p:cNvGraphicFramePr>
            <a:graphicFrameLocks noGrp="1"/>
          </p:cNvGraphicFramePr>
          <p:nvPr/>
        </p:nvGraphicFramePr>
        <p:xfrm>
          <a:off x="34925" y="44450"/>
          <a:ext cx="9074150" cy="670992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متى ( 8 : 5 ـ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ولمَّا دخلَ كفرناحوم، جاء إليه قائد مِئَةٍ يطلب إليه قائلاً: " يا سيِّدي، غُلامي مطروحٌ في بيتي مُخلَّعاً مُعذَّباً جدّاً ". فقال له يسوع: " أنا آتي وأشفيه ". </a:t>
                      </a:r>
                      <a:endParaRPr kumimoji="0" lang="en-US"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Matthieu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5 Comme Jésus était entré dans Capernaüm, un centenier l’aborda 6  et le supplia disant : Seigneur, mon serviteur est couché à la maison, paralysé et violemment tourmenté. </a:t>
                      </a:r>
                      <a:r>
                        <a:rPr kumimoji="0" lang="en-US" sz="2800" b="0" i="0" u="none" strike="noStrike" cap="none" normalizeH="0" baseline="0" dirty="0" smtClean="0">
                          <a:ln>
                            <a:noFill/>
                          </a:ln>
                          <a:solidFill>
                            <a:schemeClr val="bg1"/>
                          </a:solidFill>
                          <a:effectLst/>
                          <a:latin typeface="Arial" charset="0"/>
                          <a:cs typeface="Arial" charset="0"/>
                        </a:rPr>
                        <a:t>7  </a:t>
                      </a:r>
                      <a:r>
                        <a:rPr kumimoji="0" lang="fr-CA" sz="2800" b="0" i="0" u="none" strike="noStrike" cap="none" normalizeH="0" baseline="0" dirty="0" smtClean="0">
                          <a:ln>
                            <a:noFill/>
                          </a:ln>
                          <a:solidFill>
                            <a:schemeClr val="bg1"/>
                          </a:solidFill>
                          <a:effectLst/>
                          <a:latin typeface="Arial" charset="0"/>
                          <a:cs typeface="Arial" charset="0"/>
                        </a:rPr>
                        <a:t>Jésus lui dit : Moi, j’irai le guérir.</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 7 And Jesus said to him, I will come and heal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0091" name="Rectangle 43"/>
          <p:cNvSpPr>
            <a:spLocks noGrp="1" noChangeArrowheads="1"/>
          </p:cNvSpPr>
          <p:nvPr>
            <p:ph type="ctrTitle"/>
          </p:nvPr>
        </p:nvSpPr>
        <p:spPr/>
        <p:txBody>
          <a:bodyPr/>
          <a:lstStyle/>
          <a:p>
            <a:r>
              <a:rPr lang="en-US" dirty="0"/>
              <a:t>3m</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60" name="Group 36"/>
          <p:cNvGraphicFramePr>
            <a:graphicFrameLocks noGrp="1"/>
          </p:cNvGraphicFramePr>
          <p:nvPr/>
        </p:nvGraphicFramePr>
        <p:xfrm>
          <a:off x="34925" y="115888"/>
          <a:ext cx="9074150" cy="6194426"/>
        </p:xfrm>
        <a:graphic>
          <a:graphicData uri="http://schemas.openxmlformats.org/drawingml/2006/table">
            <a:tbl>
              <a:tblPr rtl="1"/>
              <a:tblGrid>
                <a:gridCol w="4392612"/>
                <a:gridCol w="46815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فأجاب قائد المِئَة وقال: " ياربُّ، لستُ مُستحقّاً أن تدخل تحت سقف بيتي، لكن قُل كلمةً فقط فيبرأ غلامي. لأنِّي أنا أيضاً إنسانٌ تحت سلطانٍ.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Le centenier répondit : Seigneur, je ne mérite pas que tu entres sous mon toit, mais dis seulement un mot et mon serviteur sera guéri. 9 Car, moi qui suis soumis à des chefs j’ai des soldats sous mes ordres,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centurion answered and said, Lord, I am not worthy that You should come under my roof. But only speak a word, and my servant will be healed. 9 For I also am a man under authority, having soldiers under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2" name="Group 22"/>
          <p:cNvGraphicFramePr>
            <a:graphicFrameLocks noGrp="1"/>
          </p:cNvGraphicFramePr>
          <p:nvPr/>
        </p:nvGraphicFramePr>
        <p:xfrm>
          <a:off x="34925" y="115888"/>
          <a:ext cx="9001125" cy="6194426"/>
        </p:xfrm>
        <a:graphic>
          <a:graphicData uri="http://schemas.openxmlformats.org/drawingml/2006/table">
            <a:tbl>
              <a:tblPr rtl="1"/>
              <a:tblGrid>
                <a:gridCol w="4248150"/>
                <a:gridCol w="47529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 جندٌ تحت يدي. أقول لهذا: اذهب فيذهب، ولآخر: تعال فيأتي، ولعبـدي: افعل هذا فيفعل ". فلمَّـا سَمِع يسـوع تعجَّب،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et je dis à l’un : Va ! et il va, à l’autre : Viens ! et il vient, et à mon serviteur : Fais cela ! et il le fait. 10 Après l’avoir entendu, Jésus (plein) d’admiration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483" name="Group 35"/>
          <p:cNvGraphicFramePr>
            <a:graphicFrameLocks noGrp="1"/>
          </p:cNvGraphicFramePr>
          <p:nvPr/>
        </p:nvGraphicFramePr>
        <p:xfrm>
          <a:off x="34925" y="44450"/>
          <a:ext cx="9074150" cy="6232463"/>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للذين يتبعـونـه: " الحقَّ أقول لكم، إنِّي لم أجد إيماناً بمقدار هذا في أحد في إسرائيل. وأقول لكم: إنَّ كثيرين سيأتون مِن المشارق والمغارب ويتَّكئون مع إبراهيم وإسحق ويعقوب في ملكوت السَّمَوات،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dit à ceux qui le suivaient : En vérité, je vous le dis, je n’ai trouvé chez personne, même en Israël, une si grande foi. 11 Or je vous le déclare, plusieurs viendront de l’Orient et de l’Occident, et se mettront à table avec Abraham, Isaac et Jacob, dans le royaume des cieux.</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said to those who followed, Assuredly, I say to you, I have not found such great faith, not even in Israel! 11 And I say to you that many will come from east and west, and sit down with Abraham, Isaac, and  Jacob in the kingdom of heaven.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37" name="Group 65"/>
          <p:cNvGraphicFramePr>
            <a:graphicFrameLocks noGrp="1"/>
          </p:cNvGraphicFramePr>
          <p:nvPr/>
        </p:nvGraphicFramePr>
        <p:xfrm>
          <a:off x="34925" y="44450"/>
          <a:ext cx="9074150" cy="6783072"/>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بنو الملكوت فيُطرحون إلى الظُّلمة الخارجيَّة. حيث البُكاء وصرير الأسنان ". ثُمَّ قال يسوع لقائد المئة: " اذهب، وكما آمنت ليكن لكَ ". فَبَرَأَ الغلامُ في تلكَ السَّاعة.</a:t>
                      </a:r>
                      <a:r>
                        <a:rPr kumimoji="0" lang="ar-SA" sz="3200" b="1"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rgbClr val="FF9900"/>
                          </a:solidFill>
                          <a:effectLst/>
                          <a:latin typeface="Arial" charset="0"/>
                          <a:cs typeface="Arial" charset="0"/>
                        </a:rPr>
                        <a:t>( والمجد للـه دائماً )</a:t>
                      </a:r>
                      <a:r>
                        <a:rPr kumimoji="0" lang="ar-SA" sz="3200" b="1"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12 Mais les fils du royaume seront jetés dans les ténèbres du dehors, où il y aura des pleurs et des grincements de dents. 13  Puis Jésus dit au centenier : Va, qu’il te soit fait selon ta foi. Et à l’heure même le serviteur fut guéri.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the sons of the kingdom will be cast out into outer darkness. There will be weeping and gnashing of teeth. 13 Then Jesus said to the centurion, Go your way; and as you have believed, so let it be done for you. And his servant was healed that same hour.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5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5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57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50" name="Group 54"/>
          <p:cNvGraphicFramePr>
            <a:graphicFrameLocks noGrp="1"/>
          </p:cNvGraphicFramePr>
          <p:nvPr/>
        </p:nvGraphicFramePr>
        <p:xfrm>
          <a:off x="34925" y="44450"/>
          <a:ext cx="9074150" cy="6121401"/>
        </p:xfrm>
        <a:graphic>
          <a:graphicData uri="http://schemas.openxmlformats.org/drawingml/2006/table">
            <a:tbl>
              <a:tblPr rtl="1"/>
              <a:tblGrid>
                <a:gridCol w="4824412"/>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الأولى إلى أهل كورنثوس( 2: 1 ـ 16 )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وأنا أيضاً لما أتيت إليكم يا إخوتي ما أتيت بسمو الكلام أو الحكمة معلماً إياكم بسر الله</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00"/>
                          </a:solidFill>
                          <a:effectLst/>
                          <a:latin typeface="Arial" charset="0"/>
                          <a:cs typeface="Arial" charset="0"/>
                        </a:rPr>
                        <a:t>1 Corinthiens 2:1-16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 Pour moi, frères, lorsque je suis allé chez vous, ce n’est pas avec une supériorité de langage ou de sagesse que je suis allé vous annoncer le témoignage de Dieu.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1 Corinthians 2:1-16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And I, brethren, when I came to you, did not come with excellence of speech or of wisdom declaring to you the testimony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6551" name="Rectangle 55"/>
          <p:cNvSpPr>
            <a:spLocks noGrp="1" noChangeArrowheads="1"/>
          </p:cNvSpPr>
          <p:nvPr>
            <p:ph type="ctrTitle"/>
          </p:nvPr>
        </p:nvSpPr>
        <p:spPr/>
        <p:txBody>
          <a:bodyPr/>
          <a:lstStyle/>
          <a:p>
            <a:r>
              <a:rPr lang="en-US"/>
              <a:t>3p</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83" name="Group 19"/>
          <p:cNvGraphicFramePr>
            <a:graphicFrameLocks noGrp="1"/>
          </p:cNvGraphicFramePr>
          <p:nvPr/>
        </p:nvGraphicFramePr>
        <p:xfrm>
          <a:off x="34925" y="44450"/>
          <a:ext cx="9074150" cy="5762626"/>
        </p:xfrm>
        <a:graphic>
          <a:graphicData uri="http://schemas.openxmlformats.org/drawingml/2006/table">
            <a:tbl>
              <a:tblPr rtl="1"/>
              <a:tblGrid>
                <a:gridCol w="5041900"/>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لم أحكم أن أعرف شيئاً بينكم إلاَّ يسوع المسيح وإياه مصلوبا</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أنا أتيت عندكم في ضعف وخوف ورعدة كثيرة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  Car je n’ai pas jugé bon de savoir autre chose parmi vous, sinon Jésus–Christ, et Jésus–Christ crucifié. 3 Moi–même j’étais auprès de vous dans un état de faiblesse, de crainte et de grand tremblement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For I determined not to know anything among you except Jesus Christ and Him crucified. 3 I was with you in weakness, in fear, and in much trembling.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78" name="Group 34"/>
          <p:cNvGraphicFramePr>
            <a:graphicFrameLocks noGrp="1"/>
          </p:cNvGraphicFramePr>
          <p:nvPr/>
        </p:nvGraphicFramePr>
        <p:xfrm>
          <a:off x="34925" y="115888"/>
          <a:ext cx="9074150" cy="5691188"/>
        </p:xfrm>
        <a:graphic>
          <a:graphicData uri="http://schemas.openxmlformats.org/drawingml/2006/table">
            <a:tbl>
              <a:tblPr rtl="1"/>
              <a:tblGrid>
                <a:gridCol w="4897437"/>
                <a:gridCol w="41767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وكلامي وكرازتي لم يكونا بإقناع بكلام حكمة بشرية بل ببرهان الروح والقوة لكي لا يكون إيمانكم بحكمة الناس بل بقوة الله</a:t>
                      </a:r>
                      <a:endParaRPr kumimoji="0" lang="en-US" sz="32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 ma parole et ma prédication ne reposaient pas sur les discours persuasifs de la sagesse, mais sur une démonstration d’Esprit et de puissance, 5 afin que votre foi ne soit pas (fondée) sur la sagesse des hommes mais sur la puissance de Dieu.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my speech and my preaching were not with persuasive words of human wisdom, but in demonstration of the Spirit and of power, 5 that your faith should not be in the wisdom of men but in the power of God.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594" name="Group 26"/>
          <p:cNvGraphicFramePr>
            <a:graphicFrameLocks noGrp="1"/>
          </p:cNvGraphicFramePr>
          <p:nvPr/>
        </p:nvGraphicFramePr>
        <p:xfrm>
          <a:off x="34925" y="44450"/>
          <a:ext cx="9074150" cy="6770880"/>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لكنَّنا نتكلَّم بحكمةٍ بين الكاملين. لا بحكمةٍ هذا الدَّهر، ولا بحكمة رؤساء هذا الدَّهر، الذين يُبطَلونَ. بل ننطق بحكمة الله في سرٍّ: الحكمة المكتومة، التى سبق الله فعيَّنها قبل الدُّهور لمجدنا،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t>
                      </a:r>
                      <a:r>
                        <a:rPr kumimoji="0" lang="fr-CA" sz="2800" b="0" i="0" u="none" strike="noStrike" cap="none" normalizeH="0" baseline="0" smtClean="0">
                          <a:ln>
                            <a:noFill/>
                          </a:ln>
                          <a:solidFill>
                            <a:schemeClr val="bg1"/>
                          </a:solidFill>
                          <a:effectLst/>
                          <a:latin typeface="Arial" charset="0"/>
                          <a:cs typeface="Arial" charset="0"/>
                        </a:rPr>
                        <a:t>Cependant, c’est une sagesse que nous prêchons parmi les parfaits, sagesse qui n’est pas de ce siècle, ni des princes de ce siècle, qui vont être réduits à l’impuissance ; 7 nous prêchons la sagesse de Dieu, mystérieuse et cachée, que Dieu avait prédestinée avant les siècles, pour notre gloire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However, we speak wisdom among those who are mature, yet not the wisdom of this age, nor of the rulers of this age, who are coming to nothing. 7 But we speak the wisdom of God in a mystery, the hidden wisdom which God ordained before the ages for our glory,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21" name="Group 29"/>
          <p:cNvGraphicFramePr>
            <a:graphicFrameLocks noGrp="1"/>
          </p:cNvGraphicFramePr>
          <p:nvPr/>
        </p:nvGraphicFramePr>
        <p:xfrm>
          <a:off x="34925" y="44450"/>
          <a:ext cx="9074150" cy="6770880"/>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التي لم يعرفها أحدٌ من رؤساء هذا الدَّهر. لأنهم لو عرفوها لمَا صلبوا ربَّ المجد. بل كما هو مكتوبٌ: " مالم تراه عينٌ، ولم تسمع به أُذنٌ، ولم يخطر على قلب بشرٍ: ما أعدَّه الله للذين يُحبُّونه ". </a:t>
                      </a:r>
                      <a:endParaRPr kumimoji="0" lang="en-US" sz="32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8  aucun des princes de ce siècle ne l’a connue, car s’ils l’avaient connue, ils n’auraient pas crucifié le Seigneur de gloire. 9  Mais c’est, comme il est écrit : Ce que l’œil n’a pas vu, Ce que l’oreille n’a pas entendu, Et ce qui n’est pas monté au cœur de l’homme, Tout ce que Dieu a préparé pour ceux qui l’aiment.</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which none of the rulers of this age knew; for had they known, they would not have crucified the Lord of glory. 9 But as it is written: Eye has not seen, nor ear heard, Nor have entered into the heart of man The things which God has prepared for those who love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45" name="Group 29"/>
          <p:cNvGraphicFramePr>
            <a:graphicFrameLocks noGrp="1"/>
          </p:cNvGraphicFramePr>
          <p:nvPr/>
        </p:nvGraphicFramePr>
        <p:xfrm>
          <a:off x="34925" y="44450"/>
          <a:ext cx="9074150" cy="6770880"/>
        </p:xfrm>
        <a:graphic>
          <a:graphicData uri="http://schemas.openxmlformats.org/drawingml/2006/table">
            <a:tbl>
              <a:tblPr rtl="1"/>
              <a:tblGrid>
                <a:gridCol w="4752975"/>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فأعلَنَه الله لنا نحن بروحه. لأنَّ الرُّوح يفحص كلَّ شىءٍ، حتَّى أعماق الله. لأنَّه مَن مِن النَّاس يعرف أُمور الإنسان إلاَّ روح الإنسان السَّاكن فيه؟ هكذا أيضاً أُمورُ الله لا يعرفها أحدٌ إلاَّ روح الله</a:t>
                      </a:r>
                      <a:r>
                        <a:rPr kumimoji="0" lang="ar-SA" sz="28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10  A nous, Dieu nous l’a révélé par l’Esprit. Car l’Esprit sonde tout, même les profondeurs de Dieu. 11  Qui donc, parmi les hommes, sait ce qui concerne l’homme, si ce n’est l’esprit de l’homme qui est en lui ? De même, personne ne connaît ce qui concerne Dieu, si ce n’est l’Esprit de Dieu.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God has revealed them to us through His Spirit. For the Spirit searches all things, yes, the deep things of God. 11 For what man knows the things of a man except the spirit of the man which is in him? Even so no one knows the things of God except the Spirit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77" name="Group 37"/>
          <p:cNvGraphicFramePr>
            <a:graphicFrameLocks noGrp="1"/>
          </p:cNvGraphicFramePr>
          <p:nvPr/>
        </p:nvGraphicFramePr>
        <p:xfrm>
          <a:off x="34925" y="44450"/>
          <a:ext cx="9074150" cy="5806378"/>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لم نأخذ روح العالم، بل الرُّوح الذي من الله، لنعرف الأشياء الموهوبة لنا من الله. التي نتكلَّم بها أيضاً، ليس بتعليم أقوال حكمة بشريَّة، </a:t>
                      </a:r>
                      <a:endParaRPr kumimoji="0" lang="en-US" sz="32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12  Or nous, nous n’avons pas reçu l’esprit du monde, mais l’Esprit qui vient de Dieu, afin de savoir ce que Dieu nous a donné par grâce. 13  Et nous en parlons, non avec des discours qu’enseigne la sagesse humaine,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we have received,  not the spirit of the world, but the Spirit who is from God, that we might know the things that have been freely given to us by God. 13 These things we also speak, not in words which man's wisdom teaches</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698" name="Group 34"/>
          <p:cNvGraphicFramePr>
            <a:graphicFrameLocks noGrp="1"/>
          </p:cNvGraphicFramePr>
          <p:nvPr/>
        </p:nvGraphicFramePr>
        <p:xfrm>
          <a:off x="34925" y="44450"/>
          <a:ext cx="9074150" cy="6443283"/>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بتعليم الرُّوح، مُقارنين الرُّوحيَّات بالرُّوحيَّات. ولكنَّ الإنسان النفساني لا يقبل ما لروح الله، لأنَّه عنده جهالةٌ، ولا يقدر أن يعرفه لأنَّه حُكِمَ فيه روحياً.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mais avec ceux qu’enseigne l’Esprit, en expliquant les réalités spirituelles à des hommes spirituels. 14 Mais l’homme naturel ne reçoit pas les choses de l’Esprit de Dieu, car elles sont une folie pour lui, et il ne peut les connaître, parce que c’est spirituellement qu’on en juge.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which the Holy Spirit teaches, comparing spiritual things with spiritual.</a:t>
                      </a:r>
                      <a:r>
                        <a:rPr kumimoji="0" lang="en-US" sz="24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14 But the natural man does not receive the things of the Spirit of God, for they are foolishness to him; nor can he know them, because  they are spiritually discerned.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11" name="Group 23"/>
          <p:cNvGraphicFramePr>
            <a:graphicFrameLocks noGrp="1"/>
          </p:cNvGraphicFramePr>
          <p:nvPr/>
        </p:nvGraphicFramePr>
        <p:xfrm>
          <a:off x="34925" y="44450"/>
          <a:ext cx="9074150" cy="5762626"/>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الرُّوحانيُّ فيَحْكُمُ في كلِّ شىءٍ، وهو لا يُحْكَمُ فيه من أحدٍ. لأنَّه مَن عرفَ فكرَ الربِّ ومَن يمكنه أن يُعلِّمه؟ وأمَّا نحنُ فلنا فكرُ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15 L’homme spirituel, au contraire, juge de tout, et il n’est lui–même jugé par personne </a:t>
                      </a:r>
                      <a:r>
                        <a:rPr kumimoji="0" lang="en-US" sz="2800" b="0" i="0" u="none" strike="noStrike" cap="none" normalizeH="0" baseline="0" smtClean="0">
                          <a:ln>
                            <a:noFill/>
                          </a:ln>
                          <a:solidFill>
                            <a:schemeClr val="bg1"/>
                          </a:solidFill>
                          <a:effectLst/>
                          <a:latin typeface="Arial" charset="0"/>
                          <a:cs typeface="Arial" charset="0"/>
                        </a:rPr>
                        <a:t>1</a:t>
                      </a:r>
                      <a:r>
                        <a:rPr kumimoji="0" lang="fr-CA" sz="2800" b="0" i="0" u="none" strike="noStrike" cap="none" normalizeH="0" baseline="0" smtClean="0">
                          <a:ln>
                            <a:noFill/>
                          </a:ln>
                          <a:solidFill>
                            <a:schemeClr val="bg1"/>
                          </a:solidFill>
                          <a:effectLst/>
                          <a:latin typeface="Arial" charset="0"/>
                          <a:cs typeface="Arial" charset="0"/>
                        </a:rPr>
                        <a:t>6 En effet : Qui a connu la pensée du Seigneur, Pour l’instruire ? Or nous, nous avons la pensée de Christ.</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he who   is spiritual judges all things,  yet he himself is rightly judged by no one. 16 For who has known the mind of the Lord that he may instruct Him? But we have the mind of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2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22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49" name="Group 37"/>
          <p:cNvGraphicFramePr>
            <a:graphicFrameLocks noGrp="1"/>
          </p:cNvGraphicFramePr>
          <p:nvPr/>
        </p:nvGraphicFramePr>
        <p:xfrm>
          <a:off x="34925" y="44450"/>
          <a:ext cx="9074150" cy="5952682"/>
        </p:xfrm>
        <a:graphic>
          <a:graphicData uri="http://schemas.openxmlformats.org/drawingml/2006/table">
            <a:tbl>
              <a:tblPr rtl="1"/>
              <a:tblGrid>
                <a:gridCol w="4752975"/>
                <a:gridCol w="4321175"/>
              </a:tblGrid>
              <a:tr h="1512888">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( 1 : 13 ـ 21 )</a:t>
                      </a: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مَنطِقوا أحقَاءَ ذِهنِكُم صَاحِينَ بالتَّمَامِ، وتوكَّلوا على النِّعمةِ التي يُؤتَى بها إليكم عند استعلان يسوع المسيح. </a:t>
                      </a:r>
                      <a:endParaRPr kumimoji="0" lang="en-US" sz="3200" b="0" i="0" u="none" strike="noStrike" cap="none" normalizeH="0" baseline="0" smtClean="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fr-CA" sz="3200" b="0" i="0" u="sng" strike="noStrike" cap="none" normalizeH="0" baseline="0" smtClean="0">
                          <a:ln>
                            <a:noFill/>
                          </a:ln>
                          <a:solidFill>
                            <a:srgbClr val="FF9900"/>
                          </a:solidFill>
                          <a:effectLst/>
                          <a:latin typeface="Arial" charset="0"/>
                          <a:cs typeface="Arial" charset="0"/>
                        </a:rPr>
                        <a:t>1 Pierre 1 :13-21</a:t>
                      </a:r>
                      <a:r>
                        <a:rPr kumimoji="0" lang="ar-EG" sz="2000" b="1" i="0" u="none" strike="noStrike" cap="none" normalizeH="0" baseline="0" smtClean="0">
                          <a:ln>
                            <a:noFill/>
                          </a:ln>
                          <a:solidFill>
                            <a:schemeClr val="bg1"/>
                          </a:solidFill>
                          <a:effectLst/>
                          <a:latin typeface="Arial" charset="0"/>
                          <a:cs typeface="Arial" charset="0"/>
                        </a:rPr>
                        <a:t> </a:t>
                      </a:r>
                      <a:endParaRPr kumimoji="0" lang="fr-CA" sz="2000" b="1"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3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13 C’est pourquoi, affermissez votre pensée, soyez sobres et ayez une parfaite espérance en la grâce qui vous sera apportée, lors de la révélation de Jésus–Christ.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1 Peter 1:13-21</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Therefore gird up the loins of your mind, be sober, and rest your hope fully upon the grace that is to be brought to you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5750" name="Rectangle 38"/>
          <p:cNvSpPr>
            <a:spLocks noGrp="1" noChangeArrowheads="1"/>
          </p:cNvSpPr>
          <p:nvPr>
            <p:ph type="ctrTitle"/>
          </p:nvPr>
        </p:nvSpPr>
        <p:spPr/>
        <p:txBody>
          <a:bodyPr/>
          <a:lstStyle/>
          <a:p>
            <a:r>
              <a:rPr lang="en-US"/>
              <a:t>3c</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11" name="Group 23"/>
          <p:cNvGraphicFramePr>
            <a:graphicFrameLocks noGrp="1"/>
          </p:cNvGraphicFramePr>
          <p:nvPr/>
        </p:nvGraphicFramePr>
        <p:xfrm>
          <a:off x="34925" y="115888"/>
          <a:ext cx="9074150" cy="5806378"/>
        </p:xfrm>
        <a:graphic>
          <a:graphicData uri="http://schemas.openxmlformats.org/drawingml/2006/table">
            <a:tbl>
              <a:tblPr rtl="1"/>
              <a:tblGrid>
                <a:gridCol w="5184775"/>
                <a:gridCol w="3889375"/>
              </a:tblGrid>
              <a:tr h="1441450">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كأولادِ الطَّاعةِ، غير مُشتركينَ ومُتمثلينَ بِالشهواتِ السَّابقةِ التي كُنتُم تصنعونَها بجهلٍ، بل الذي دعاكُم هو قُدُّوسٌ، فكونوا أنتُم أيضاً قِدِّيسِينَ في كُلِّ سِيرَةٍ.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14 Comme des enfants obéissants, ne vous conformez pas aux désirs que vous aviez autrefois, dans votre ignorance ; 15 mais, de même que celui qui vous a appelés est saint, vous aussi devenez saints dans toute votre conduite,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as obedient children, not conforming yourselves to the former lusts, as in your ignorance; 15 but as He who called you is holy, you also be holy in all your conduct,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69" name="Group 33"/>
          <p:cNvGraphicFramePr>
            <a:graphicFrameLocks noGrp="1"/>
          </p:cNvGraphicFramePr>
          <p:nvPr/>
        </p:nvGraphicFramePr>
        <p:xfrm>
          <a:off x="34925" y="44450"/>
          <a:ext cx="9074150" cy="6016563"/>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مَكتوبٌ: " كونوا قِدِّيسِينَ لأنِّي أنا أيضاً قُدُّوسٌ ". وإن كُنتُم تَدعونَ أَباً الذي يَحكُمُ بغير مُحاباةٍ حَسَبَ عَمَلِ كُلِّ واحدٍ، فَسِيروا زمَانَ غُربَتِكُم بِخوفٍ،</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16  puisqu’il est écrit : Vous serez saints, car je suis saint. 17 Et si vous invoquez comme Père celui qui, sans considération de personnes, juge chacun selon ses œuvres, conduisez vous avec crainte pendant le temps de votre séjour (sur terre).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because it is written, Be holy, for I am holy.   17 And if you call on the Father, who without partiality judges according to each one's work, conduct yourselves throughout the time of your stay here in fear;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17" name="Group 57"/>
          <p:cNvGraphicFramePr>
            <a:graphicFrameLocks noGrp="1"/>
          </p:cNvGraphicFramePr>
          <p:nvPr/>
        </p:nvGraphicFramePr>
        <p:xfrm>
          <a:off x="34925" y="44450"/>
          <a:ext cx="9074150" cy="5945125"/>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عَالِمِينَ أنَّكُم افتُدِيتُم لا بأشياءَ تَفنَى، بِفضَّةٍ أو ذَهَبٍ، مِنْ سِيرَتِكُمُ الباطلة التي قد تسلمتموها مِنْ آبائكم، بل افتُدِيتُم بدمٍ كريمٍ، كما مِنْ حَمَلٍ بلا عيبٍ ولا دَنَسٍ، دَمِ المَسيحِ،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18 Vous savez en effet que ce n’est point par des choses périssables –– argent ou or –– que vous avez été rachetés de la vaine manière de vivre, héritée de vos pères, 19  mais par le sang précieux de Christ, comme d’un agneau sans défaut et sans tache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knowing that you were not redeemed with corruptible things, like silver or gold, from your aimless conduct received by tradition from your fathers, 19 but with the precious blood of Christ, as of a lamb without blemish and without spot.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27" name="Group 43"/>
          <p:cNvGraphicFramePr>
            <a:graphicFrameLocks noGrp="1"/>
          </p:cNvGraphicFramePr>
          <p:nvPr/>
        </p:nvGraphicFramePr>
        <p:xfrm>
          <a:off x="107950" y="115888"/>
          <a:ext cx="8928100" cy="6856224"/>
        </p:xfrm>
        <a:graphic>
          <a:graphicData uri="http://schemas.openxmlformats.org/drawingml/2006/table">
            <a:tbl>
              <a:tblPr rtl="1"/>
              <a:tblGrid>
                <a:gridCol w="4679950"/>
                <a:gridCol w="4248150"/>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مَعروفاً سابقاً قبل تأسيس العالم، قد أُظهِرَ في الأزمِنةِ الأخيرةِ من أَجلِكُم، أيُّها المؤمنون باللهِ بواسطة الذي أقامهُ مِنْ بين الأمواتِ وأعطاهُ مَجداً، حتى إنَّ إيمَانَكُم ورَجَاءَكُم يكونان في اللهِ.</a:t>
                      </a:r>
                      <a:r>
                        <a:rPr kumimoji="0" lang="ar-SA" sz="2800" b="1" i="0" u="none" strike="noStrike" cap="none" normalizeH="0" baseline="0" smtClean="0">
                          <a:ln>
                            <a:noFill/>
                          </a:ln>
                          <a:solidFill>
                            <a:schemeClr val="bg1"/>
                          </a:solidFill>
                          <a:effectLst/>
                          <a:latin typeface="Arial" charset="0"/>
                          <a:cs typeface="Arial" charset="0"/>
                        </a:rPr>
                        <a:t> </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20 il a été désigné d’avance, avant la fondation du monde, et manifesté à la fin des temps, à cause de vous. </a:t>
                      </a:r>
                      <a:r>
                        <a:rPr kumimoji="0" lang="en-US" sz="2800" b="0" i="0" u="none" strike="noStrike" cap="none" normalizeH="0" baseline="0" smtClean="0">
                          <a:ln>
                            <a:noFill/>
                          </a:ln>
                          <a:solidFill>
                            <a:schemeClr val="bg1"/>
                          </a:solidFill>
                          <a:effectLst/>
                          <a:latin typeface="Arial" charset="0"/>
                          <a:cs typeface="Arial" charset="0"/>
                        </a:rPr>
                        <a:t>2</a:t>
                      </a:r>
                      <a:r>
                        <a:rPr kumimoji="0" lang="fr-CA" sz="2800" b="0" i="0" u="none" strike="noStrike" cap="none" normalizeH="0" baseline="0" smtClean="0">
                          <a:ln>
                            <a:noFill/>
                          </a:ln>
                          <a:solidFill>
                            <a:schemeClr val="bg1"/>
                          </a:solidFill>
                          <a:effectLst/>
                          <a:latin typeface="Arial" charset="0"/>
                          <a:cs typeface="Arial" charset="0"/>
                        </a:rPr>
                        <a:t>1 Par lui, vous croyez en Dieu qui l’a ressuscité d’entre les morts et lui a donné la gloire, afin que votre foi et votre espérance soient en Dieu.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indeed was foreordained before the foundation of the world, but was manifest in these last times for you  21 who through Him believe in God, who raised Him from the dead and gave Him glory, so that your faith and hope are in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25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528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2528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42" name="Group 34"/>
          <p:cNvGraphicFramePr>
            <a:graphicFrameLocks noGrp="1"/>
          </p:cNvGraphicFramePr>
          <p:nvPr/>
        </p:nvGraphicFramePr>
        <p:xfrm>
          <a:off x="34925" y="44450"/>
          <a:ext cx="9074150" cy="658800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الأطهار( 9 : 22 ـ 31 )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شاولُ فكان يزدادُ قُوَّةً، وكان يُزعِجُ اليهود السَّاكنينَ في دِمشقَ.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ويُعلِّمهُم " أن هذا هو المسيحُ ". ولمَّا تَمَّت أيَّامٌ كثيرةٌ تشاوروا اليهودُ ليقتلوهُ،</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9: 22-31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22 Cependant Saul se fortifiait intérieurement de plus en plus et confondait les Juifs qui habitaient Damas, en démontrant que Jésus est le Christ. 23 Après un temps assez long, les Juifs se concertèrent pour le faire mourir,</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9:22-31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But Saul increased all the more in strength, and confounded the Jews who dwelt in Damascus, proving that this Jesus is the Christ. 23 Now after many days were past, the Jews plotted to kill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9843" name="Rectangle 35"/>
          <p:cNvSpPr>
            <a:spLocks noGrp="1" noChangeArrowheads="1"/>
          </p:cNvSpPr>
          <p:nvPr>
            <p:ph type="ctrTitle"/>
          </p:nvPr>
        </p:nvSpPr>
        <p:spPr/>
        <p:txBody>
          <a:bodyPr/>
          <a:lstStyle/>
          <a:p>
            <a:r>
              <a:rPr lang="en-US"/>
              <a:t>3a</a:t>
            </a: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61" name="Group 29"/>
          <p:cNvGraphicFramePr>
            <a:graphicFrameLocks noGrp="1"/>
          </p:cNvGraphicFramePr>
          <p:nvPr/>
        </p:nvGraphicFramePr>
        <p:xfrm>
          <a:off x="34925" y="44450"/>
          <a:ext cx="9074150" cy="6049963"/>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فأعلَموا شاول بمشورتهم. وكانوا يحرسون الأبواب نهاراً وليلاً ليقتلوهُ. فأخذهُ التَّلاميذُ ليلاً وأنزلوه من السُّور في زنبيلٍّ.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24 et leur complot fut connu de Saul. Ils surveillaient même les portes jour et nuit, afin de le faire mourir. 25  Mais, de nuit, les disciples le prirent et le descendirent le long de la muraille, dans une corbeille.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their plot became known to Saul. And they watched the gates day    and night, to kill him. 25 Then the disciples took him by night and let him down through the wall in a large basket.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33" name="Group 21"/>
          <p:cNvGraphicFramePr>
            <a:graphicFrameLocks noGrp="1"/>
          </p:cNvGraphicFramePr>
          <p:nvPr/>
        </p:nvGraphicFramePr>
        <p:xfrm>
          <a:off x="34925" y="44450"/>
          <a:ext cx="9074150" cy="6443283"/>
        </p:xfrm>
        <a:graphic>
          <a:graphicData uri="http://schemas.openxmlformats.org/drawingml/2006/table">
            <a:tbl>
              <a:tblPr rtl="1"/>
              <a:tblGrid>
                <a:gridCol w="4392612"/>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جاء شاولُ إلى أُورشليمَ حاول أن يلتصقَ بالتَّلاميذ، وكانوا جميعاً يخافونَ منهُ غير مُصدِّقينَ أنَّهُ تلميذٌ.</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فأخذهُ برنابا وأحضرهُ ‘إلى الرُّسل، وحدَّثهُم كيف أبصرَ الرَّبَّ في الطَّريق وأنَّهُ كلَّمهُ،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26 Arrivé à Jérusalem, Saul tâcha de se joindre aux disciples ; mais tous le craignaient, ne croyant pas qu’il fût un disciple. 27 Alors Barnabas le prit avec lui, le conduisit vers les apôtres et leur raconta comment, sur le chemin, Saul avait vu le Seigneur qui lui avait parlé,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And when Saul had come to Jerusalem, he tried to join the disciples; but they were all afraid of him, and did not believe  that he was a disciple. 27 But Barnabas took him and brought him to the apostles. And he declared  to them how he had seen the Lord on the road,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891" name="Group 35"/>
          <p:cNvGraphicFramePr>
            <a:graphicFrameLocks noGrp="1"/>
          </p:cNvGraphicFramePr>
          <p:nvPr/>
        </p:nvGraphicFramePr>
        <p:xfrm>
          <a:off x="34925" y="44450"/>
          <a:ext cx="9074150" cy="5762626"/>
        </p:xfrm>
        <a:graphic>
          <a:graphicData uri="http://schemas.openxmlformats.org/drawingml/2006/table">
            <a:tbl>
              <a:tblPr rtl="1"/>
              <a:tblGrid>
                <a:gridCol w="4176712"/>
                <a:gridCol w="48974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وكيف جاهرَ في دمشقَ بِاسم يسوعَ. فكان معهُم يدخلُ في أُورشليمَ ويخرجُ ويجاهرُ بِاسم الرَّبِّ يسوعَ. </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et comment à Damas il s’était exprimé ouvertement au nom de Jésus 28 Il allait et venait avec eux à Jérusalem et s’exprimait ouvertement au nom du Seigneur.</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that He had spoken to him, and how he had preached boldly at Damascus in the name   of Jesus. 28 So he was with them at Jerusalem, coming in and going out.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11" name="Group 31"/>
          <p:cNvGraphicFramePr>
            <a:graphicFrameLocks noGrp="1"/>
          </p:cNvGraphicFramePr>
          <p:nvPr/>
        </p:nvGraphicFramePr>
        <p:xfrm>
          <a:off x="34925" y="44450"/>
          <a:ext cx="9074150" cy="5806378"/>
        </p:xfrm>
        <a:graphic>
          <a:graphicData uri="http://schemas.openxmlformats.org/drawingml/2006/table">
            <a:tbl>
              <a:tblPr rtl="1"/>
              <a:tblGrid>
                <a:gridCol w="4176712"/>
                <a:gridCol w="48974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يُخاطبُ ويُباحثُ اليونانيِّينَ، أمَّا هم فكانوا يُريدون أن يرفعوا أيديهم عليه ليقتلوه. فلمَّا عَلِمَ الإخوه أحضروهُ إلى قيصريَّة وأرسلوهُ إلى طرسوس.</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29 Il parlait aussi et discutait avec les Hellénistes ; mais ceux–ci cherchaient à le faire mourir. 30 Les frères en eurent connaissance, le conduisirent à Césarée et le firent partir pour Tarse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And he spoke boldly in the name of the Lord Jesus and disputed against the Hellenists, but they attempted to kill him. 30 When the brethren found out, they brought him down to Caesarea  and sent him out to Tarsus.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32" name="Group 28"/>
          <p:cNvGraphicFramePr>
            <a:graphicFrameLocks noGrp="1"/>
          </p:cNvGraphicFramePr>
          <p:nvPr/>
        </p:nvGraphicFramePr>
        <p:xfrm>
          <a:off x="34925" y="44450"/>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الكَنِيسة في كل اليهوديَّةِ والجَلِيلِ والسَّامِرةِ فكان لها سلامٌ، وكانت تُبنَى  وتَسِيرُ في خَوفِ الربِّ، وبِتَعزيةِ الرُّوحِ القُدُسِ كانت تَتكاثَرُ.</a:t>
                      </a:r>
                      <a:endParaRPr kumimoji="0" lang="en-US" sz="3600" b="0" i="0" u="none" strike="noStrike" cap="none" normalizeH="0" baseline="0" smtClean="0">
                        <a:ln>
                          <a:noFill/>
                        </a:ln>
                        <a:solidFill>
                          <a:srgbClr val="FF9900"/>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31 L’Église était en paix dans toute la Judée, la Galilée et la Samarie ; elle s’édifiait, marchait dans la crainte du Seigneur et progressait par l’assistance du Saint–Esprit.</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Then the churches throughout all Judea, Galilee, and Samaria had peace and were edified. And walking in the fear of the Lord and in the comfort of the Holy Spirit, they were multiplied.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r>
                        <a:rPr kumimoji="0" lang="en-US" sz="2400" b="0" i="0" u="none" strike="noStrike" cap="none" normalizeH="0" baseline="0" smtClean="0">
                          <a:ln>
                            <a:noFill/>
                          </a:ln>
                          <a:solidFill>
                            <a:srgbClr val="FF9900"/>
                          </a:solidFill>
                          <a:effectLst/>
                          <a:latin typeface="Arial" charset="0"/>
                          <a:cs typeface="Arial" charset="0"/>
                        </a:rPr>
                        <a:t> </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79" name="Group 51"/>
          <p:cNvGraphicFramePr>
            <a:graphicFrameLocks noGrp="1"/>
          </p:cNvGraphicFramePr>
          <p:nvPr/>
        </p:nvGraphicFramePr>
        <p:xfrm>
          <a:off x="34925" y="115888"/>
          <a:ext cx="9074150" cy="6392928"/>
        </p:xfrm>
        <a:graphic>
          <a:graphicData uri="http://schemas.openxmlformats.org/drawingml/2006/table">
            <a:tbl>
              <a:tblPr rtl="1"/>
              <a:tblGrid>
                <a:gridCol w="4752975"/>
                <a:gridCol w="43211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smtClean="0">
                          <a:ln>
                            <a:noFill/>
                          </a:ln>
                          <a:solidFill>
                            <a:srgbClr val="FF9900"/>
                          </a:solidFill>
                          <a:effectLst/>
                          <a:latin typeface="Arial" charset="0"/>
                          <a:cs typeface="Arial" charset="0"/>
                        </a:rPr>
                        <a:t>مزمور</a:t>
                      </a:r>
                      <a:r>
                        <a:rPr kumimoji="0" lang="ar-SA" sz="3200" b="0" i="0" u="sng" strike="noStrike" cap="none" normalizeH="0" baseline="0" dirty="0" smtClean="0">
                          <a:ln>
                            <a:noFill/>
                          </a:ln>
                          <a:solidFill>
                            <a:srgbClr val="FF9900"/>
                          </a:solidFill>
                          <a:effectLst/>
                          <a:latin typeface="Arial" charset="0"/>
                          <a:cs typeface="Arial" charset="0"/>
                        </a:rPr>
                        <a:t> ( 17 : 46 ، 49 )</a:t>
                      </a:r>
                      <a:r>
                        <a:rPr kumimoji="0" lang="ar-SA" sz="3200" b="0" i="0" u="sng" strike="noStrike" cap="none" normalizeH="0" baseline="0" dirty="0" smtClean="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حيٌّ هو الرَّبُّ ومُباركٌ هو إلهي. ويتَعالى إلهُ خَلاصِي. مِنْ أجلِ هذا اعترِفُ لكَ ياربُّ في الأممِ. وأرتِّل لاسمِك. </a:t>
                      </a:r>
                      <a:r>
                        <a:rPr kumimoji="0" lang="ar-SA" sz="2800" b="0" i="0" u="none" strike="noStrike" cap="none" normalizeH="0" baseline="0" dirty="0" smtClean="0">
                          <a:ln>
                            <a:noFill/>
                          </a:ln>
                          <a:solidFill>
                            <a:schemeClr val="bg1"/>
                          </a:solidFill>
                          <a:effectLst/>
                          <a:latin typeface="Arial" charset="0"/>
                          <a:cs typeface="Arial" charset="0"/>
                        </a:rPr>
                        <a:t> 	هللويا.</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18:46, 49</a:t>
                      </a:r>
                      <a:endParaRPr kumimoji="0" lang="fr-CA"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46 Vive l’Éternel et béni soit mon rocher ! Que le Dieu de mon salut soit exalté,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49 C’est pourquoi je te célébrerai parmi les nations, ô Éternel ! Et je psalmodierai (en l’honneur) de ton nom</a:t>
                      </a:r>
                      <a:r>
                        <a:rPr kumimoji="0" lang="en-US" sz="2800" b="1" i="0" u="none" strike="noStrike" cap="none" normalizeH="0" baseline="0" dirty="0" smtClean="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ar-EG"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18:46, 49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The Lord lives! Blessed be my Rock! Let the God  of my salvation be exalted.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49 Therefore I will give thanks to You, O Lord, among the Gentiles, And sing praises to Your name.</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4980" name="Rectangle 52"/>
          <p:cNvSpPr>
            <a:spLocks noGrp="1" noChangeArrowheads="1"/>
          </p:cNvSpPr>
          <p:nvPr>
            <p:ph type="ctrTitle"/>
          </p:nvPr>
        </p:nvSpPr>
        <p:spPr/>
        <p:txBody>
          <a:bodyPr/>
          <a:lstStyle/>
          <a:p>
            <a:r>
              <a:rPr lang="en-US" dirty="0"/>
              <a:t>3pg</a:t>
            </a:r>
          </a:p>
        </p:txBody>
      </p:sp>
      <p:sp>
        <p:nvSpPr>
          <p:cNvPr id="16" name="Text Box 29">
            <a:hlinkClick r:id="" action="ppaction://macro?name=LetThemExaltHimForBishop"/>
          </p:cNvPr>
          <p:cNvSpPr txBox="1">
            <a:spLocks noChangeArrowheads="1"/>
          </p:cNvSpPr>
          <p:nvPr/>
        </p:nvSpPr>
        <p:spPr bwMode="auto">
          <a:xfrm>
            <a:off x="7072330" y="5715016"/>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995" name="Group 43"/>
          <p:cNvGraphicFramePr>
            <a:graphicFrameLocks noGrp="1"/>
          </p:cNvGraphicFramePr>
          <p:nvPr/>
        </p:nvGraphicFramePr>
        <p:xfrm>
          <a:off x="34925" y="44450"/>
          <a:ext cx="9074150" cy="6194426"/>
        </p:xfrm>
        <a:graphic>
          <a:graphicData uri="http://schemas.openxmlformats.org/drawingml/2006/table">
            <a:tbl>
              <a:tblPr rtl="1"/>
              <a:tblGrid>
                <a:gridCol w="4321175"/>
                <a:gridCol w="47529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لوقا ( 19 : 1 ـ 10 )</a:t>
                      </a:r>
                      <a:r>
                        <a:rPr kumimoji="0" lang="ar-SA" sz="2800" b="1" i="0" u="sng" strike="noStrike" cap="none" normalizeH="0" baseline="0" smtClean="0">
                          <a:ln>
                            <a:noFill/>
                          </a:ln>
                          <a:solidFill>
                            <a:schemeClr val="bg1"/>
                          </a:solidFill>
                          <a:effectLst/>
                          <a:latin typeface="Arial" charset="0"/>
                          <a:cs typeface="Arial" charset="0"/>
                        </a:rPr>
                        <a:t> </a:t>
                      </a:r>
                      <a:endParaRPr kumimoji="0" lang="ar-SA" sz="2800" b="0" i="0" u="sng"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دَخلَ كان يمشي في أريحا. وإذا رَجُلٌ يُدعَى اسمُهُ زكَّا، هذا كان رئيساً للعَشَّارينَ وكان غَنِيّاً، </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Luc 19:1-10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  Jésus entra dans Jéricho et traversa la ville. 2  Alors un homme du nom de Zachée qui était chef des péagers et qui était riche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1Then Jesus entered and passed through Jericho. 2 Now behold, there was a man named Zacchaeus   who was a chief tax collector, and he was rich.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5996" name="Rectangle 44"/>
          <p:cNvSpPr>
            <a:spLocks noGrp="1" noChangeArrowheads="1"/>
          </p:cNvSpPr>
          <p:nvPr>
            <p:ph type="ctrTitle"/>
          </p:nvPr>
        </p:nvSpPr>
        <p:spPr/>
        <p:txBody>
          <a:bodyPr/>
          <a:lstStyle/>
          <a:p>
            <a:r>
              <a:rPr lang="en-US" dirty="0"/>
              <a:t>3g</a:t>
            </a: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78" name="Group 18"/>
          <p:cNvGraphicFramePr>
            <a:graphicFrameLocks noGrp="1"/>
          </p:cNvGraphicFramePr>
          <p:nvPr/>
        </p:nvGraphicFramePr>
        <p:xfrm>
          <a:off x="34925" y="44450"/>
          <a:ext cx="9074150" cy="6194426"/>
        </p:xfrm>
        <a:graphic>
          <a:graphicData uri="http://schemas.openxmlformats.org/drawingml/2006/table">
            <a:tbl>
              <a:tblPr rtl="1"/>
              <a:tblGrid>
                <a:gridCol w="4392612"/>
                <a:gridCol w="46815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يطلبُ مُريداً أن يَرى يَسوعَ مَنْ هو، فلم يَقدِر مِنَ أجل الجمع، لأنَّهُ كان قَصيراً في قامَتِهِ.</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فأسرعَ إلى قدام وصَعِدَ على جُمَّيزةٍ لِكي يَراهُ، لأنَّهُ كان مُجتازاً مِنْ جِهتها.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 cherchait à voir qui était Jésus ; mais il ne le pouvait pas, à cause de la foule, car il était de petite taille. 4 Il courut en avant et monta sur un sycomore pour le voir, parce qu’il devait passer par là.</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he sought to see who Jesus was, but could not because of the crowd, for   he was of short stature. 4 So he ran ahead and climbed up into a sycamore tree to see Him, for He   was going to pass that way.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17" name="Group 41"/>
          <p:cNvGraphicFramePr>
            <a:graphicFrameLocks noGrp="1"/>
          </p:cNvGraphicFramePr>
          <p:nvPr/>
        </p:nvGraphicFramePr>
        <p:xfrm>
          <a:off x="34925" y="44450"/>
          <a:ext cx="9074150" cy="6100320"/>
        </p:xfrm>
        <a:graphic>
          <a:graphicData uri="http://schemas.openxmlformats.org/drawingml/2006/table">
            <a:tbl>
              <a:tblPr rtl="1"/>
              <a:tblGrid>
                <a:gridCol w="4465637"/>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جاءَ يسوعُ إلى الموضِعِ، نَظرَ إليهِ وقال لهُ: " يا زكَّا، أسرع وانزِل، لأنَّهُ ينبغي لي أن أكونَ اليَومَ في بَيِتكَ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فنَزَلَ وقَبِلَهُ فَرحَاً. </a:t>
                      </a:r>
                      <a:endParaRPr kumimoji="0" lang="en-US" sz="3200" b="0" i="0" u="none" strike="noStrike" cap="none" normalizeH="0" baseline="0" smtClean="0">
                        <a:ln>
                          <a:noFill/>
                        </a:ln>
                        <a:solidFill>
                          <a:schemeClr val="bg1"/>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5 Lorsque Jésus fut arrivé à cet endroit, il leva les yeux et lui dit : Zachée, hâte toi de descendre ; car il faut que je demeure aujourd’hui dans ta maison. 6 Zachée se hâta de descendre et le reçut avec joie.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when Jesus came to the place, He looked up  and saw him, and said to him, Zacchaeus, make haste  and come down, for today I must stay at your house. 6 So he made   haste and came down,  and received Him joyfully.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26" name="Group 26"/>
          <p:cNvGraphicFramePr>
            <a:graphicFrameLocks noGrp="1"/>
          </p:cNvGraphicFramePr>
          <p:nvPr/>
        </p:nvGraphicFramePr>
        <p:xfrm>
          <a:off x="34925" y="44450"/>
          <a:ext cx="9074150" cy="677088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فالذين رأوا تَذَمَّرُوا أجَمِعينَ قائلينَ: " إنَّه دَخَلَ إلى بيتِ رجُلٍ خاطئٍ لِيستريحَ ". فوقَفَ زكَّا وقال للربِّ: " هأنذا ياربُّ أُعطِي نِصفَ مالي للفقراءِ، ومَنْ ظَلمتُهُ شيئاً أُعوضُهُ أربعَةَ أضعَافٍ ".</a:t>
                      </a:r>
                      <a:endParaRPr kumimoji="0" lang="en-US" sz="3200" b="0" i="0" u="none" strike="noStrike" cap="none" normalizeH="0" baseline="0" smtClean="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7 A cette vue, tous murmuraient et disaient : Il est allé loger chez un homme pécheur. 8 Mais Zachée, debout devant le Seigneur, lui dit : Voici, Seigneur : Je donne aux pauvres la moitié de mes biens, et si j’ai fait tort de quelque chose à quelqu’un, je lui rends le quadruple.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7 But when they saw it, they all complained, saying, He has gone to be a guest with a man who is a sinner. 8 Then Zacchaeus stood and said to the Lord, Look, Lord, I give half of my goods to the poor; and if I have taken anything from anyone by false accusation, I restore fourfold.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058" name="Group 34"/>
          <p:cNvGraphicFramePr>
            <a:graphicFrameLocks noGrp="1"/>
          </p:cNvGraphicFramePr>
          <p:nvPr/>
        </p:nvGraphicFramePr>
        <p:xfrm>
          <a:off x="34925" y="44450"/>
          <a:ext cx="9074150" cy="5830762"/>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يسوعُ: " اليومَ صار الخلاصُ لهذا البيتِ، فإنَّهُ هو أيضاً ابنَ إبراهيمَ، لأنَّ ابنُ البَشَرِ جاءَ لِيطلُبَ ويُخَلِّصَ مَا قد هَلَكَ "</a:t>
                      </a:r>
                      <a:r>
                        <a:rPr kumimoji="0" lang="ar-SA"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US" sz="3600" b="0" i="0" u="none" strike="noStrike" cap="none" normalizeH="0" baseline="0" smtClean="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Jésus lui dit : Aujourd’hui le salut est venu pour cette maison, parce que celui–ci est aussi un fils d’Abraham. 10 Car le Fils de l’homme est venu chercher et sauver ce qui était perdu.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r>
                        <a:rPr kumimoji="0" lang="fr-CA" sz="2800" b="1" i="0" u="none" strike="noStrike" cap="none" normalizeH="0" baseline="0" smtClean="0">
                          <a:ln>
                            <a:noFill/>
                          </a:ln>
                          <a:solidFill>
                            <a:srgbClr val="FF9900"/>
                          </a:solidFill>
                          <a:effectLst/>
                          <a:latin typeface="Arial" charset="0"/>
                          <a:cs typeface="Arial" charset="0"/>
                        </a:rPr>
                        <a:t> </a:t>
                      </a:r>
                      <a:endParaRPr kumimoji="0" lang="ar-EG"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And Jesus said to him, Today salvation has come to this house, because he also is a son of Abraham; 10 for the Son of Man has come to seek and to save that which was lost.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10" name="Group 10"/>
          <p:cNvGraphicFramePr>
            <a:graphicFrameLocks noGrp="1"/>
          </p:cNvGraphicFramePr>
          <p:nvPr/>
        </p:nvGraphicFramePr>
        <p:xfrm>
          <a:off x="539750" y="1484313"/>
          <a:ext cx="8137525" cy="411480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Fourth Sunday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الأحد ا</a:t>
                      </a:r>
                      <a:r>
                        <a:rPr kumimoji="0" lang="ar-EG" sz="4000" b="1" i="0" u="none" strike="noStrike" cap="none" normalizeH="0" baseline="0" smtClean="0">
                          <a:ln>
                            <a:noFill/>
                          </a:ln>
                          <a:solidFill>
                            <a:srgbClr val="FF9900"/>
                          </a:solidFill>
                          <a:effectLst/>
                          <a:latin typeface="Arial" charset="0"/>
                          <a:cs typeface="Arial" charset="0"/>
                        </a:rPr>
                        <a:t>لرابع</a:t>
                      </a:r>
                      <a:r>
                        <a:rPr kumimoji="0" lang="ar-KW" sz="4000" b="1" i="0" u="none" strike="noStrike" cap="none" normalizeH="0" baseline="0" smtClean="0">
                          <a:ln>
                            <a:noFill/>
                          </a:ln>
                          <a:solidFill>
                            <a:srgbClr val="FF9900"/>
                          </a:solidFill>
                          <a:effectLst/>
                          <a:latin typeface="Arial" charset="0"/>
                          <a:cs typeface="Arial" charset="0"/>
                        </a:rPr>
                        <a:t> 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توت</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Quatrième dimanche du mois de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مزمورو أنجيل  عشية</a:t>
            </a:r>
          </a:p>
          <a:p>
            <a:pPr algn="ctr"/>
            <a:r>
              <a:rPr lang="fr-CA" sz="4400" u="sng">
                <a:solidFill>
                  <a:srgbClr val="FF9933"/>
                </a:solidFill>
              </a:rPr>
              <a:t>Psaume et Évangile du soir</a:t>
            </a:r>
          </a:p>
        </p:txBody>
      </p:sp>
      <p:pic>
        <p:nvPicPr>
          <p:cNvPr id="23142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64" name="Group 44"/>
          <p:cNvGraphicFramePr>
            <a:graphicFrameLocks noGrp="1"/>
          </p:cNvGraphicFramePr>
          <p:nvPr/>
        </p:nvGraphicFramePr>
        <p:xfrm>
          <a:off x="69850" y="357166"/>
          <a:ext cx="9074150" cy="6027168"/>
        </p:xfrm>
        <a:graphic>
          <a:graphicData uri="http://schemas.openxmlformats.org/drawingml/2006/table">
            <a:tbl>
              <a:tblPr rtl="1"/>
              <a:tblGrid>
                <a:gridCol w="4787900"/>
                <a:gridCol w="4286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مورالعشية</a:t>
                      </a:r>
                      <a:r>
                        <a:rPr kumimoji="0" lang="ar-SA" sz="3600" b="0" i="0" u="sng" strike="noStrike" cap="none" normalizeH="0" baseline="0" dirty="0" smtClean="0">
                          <a:ln>
                            <a:noFill/>
                          </a:ln>
                          <a:solidFill>
                            <a:srgbClr val="FF9933"/>
                          </a:solidFill>
                          <a:effectLst/>
                          <a:latin typeface="Arial" charset="0"/>
                          <a:cs typeface="Arial" charset="0"/>
                        </a:rPr>
                        <a:t> ( 32 : 4 ،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لأنَّ كلِمةَ الرَّبِّ مُستقيمةٌ. وكُلِّ أعمالِهِ بالأمانةِ. يُحبُّ الرحمةَ والحكم. امتلأت الأرضُ مِنْ رحمةِ الرَّبِّ.</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en-US" sz="2800" b="0" i="0" u="none" strike="noStrike" cap="none" normalizeH="0" baseline="0" dirty="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 </a:t>
                      </a:r>
                      <a:r>
                        <a:rPr kumimoji="0" lang="en-US" sz="2800" b="0" i="0" u="sng" strike="noStrike" cap="none" normalizeH="0" baseline="0" dirty="0" smtClean="0">
                          <a:ln>
                            <a:noFill/>
                          </a:ln>
                          <a:solidFill>
                            <a:schemeClr val="bg1"/>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9:10–11</a:t>
                      </a:r>
                      <a:endParaRPr kumimoji="0" lang="fr-CA" sz="2800" b="0" i="0" u="sng"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4 Car la parole de l’Éternel est droite, Et toute son œuvre (s’accomplit) avec fidélité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5 Il aime la justice et le droit ; La bienveillance de l’Éternel remplit la terre.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Arial" charset="0"/>
                        </a:rPr>
                        <a:t>Psalms 33:4-5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4 For the word of the Lord is right, And all His work is done in truth.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5 He loves righteousness and justice; The earth is full of the goodness of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3165" name="Rectangle 45"/>
          <p:cNvSpPr>
            <a:spLocks noGrp="1" noChangeArrowheads="1"/>
          </p:cNvSpPr>
          <p:nvPr>
            <p:ph type="ctrTitle"/>
          </p:nvPr>
        </p:nvSpPr>
        <p:spPr/>
        <p:txBody>
          <a:bodyPr/>
          <a:lstStyle/>
          <a:p>
            <a:r>
              <a:rPr lang="en-US" dirty="0"/>
              <a:t>4pv</a:t>
            </a:r>
          </a:p>
        </p:txBody>
      </p:sp>
      <p:sp>
        <p:nvSpPr>
          <p:cNvPr id="16" name="Text Box 29">
            <a:hlinkClick r:id="" action="ppaction://macro?name=LetThemExaltHimForBishop"/>
          </p:cNvPr>
          <p:cNvSpPr txBox="1">
            <a:spLocks noChangeArrowheads="1"/>
          </p:cNvSpPr>
          <p:nvPr/>
        </p:nvSpPr>
        <p:spPr bwMode="auto">
          <a:xfrm>
            <a:off x="7072330" y="5786454"/>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772" name="Group 28"/>
          <p:cNvGraphicFramePr>
            <a:graphicFrameLocks noGrp="1"/>
          </p:cNvGraphicFramePr>
          <p:nvPr/>
        </p:nvGraphicFramePr>
        <p:xfrm>
          <a:off x="69850" y="0"/>
          <a:ext cx="9074150" cy="6356352"/>
        </p:xfrm>
        <a:graphic>
          <a:graphicData uri="http://schemas.openxmlformats.org/drawingml/2006/table">
            <a:tbl>
              <a:tblPr rtl="1"/>
              <a:tblGrid>
                <a:gridCol w="4427537"/>
                <a:gridCol w="4646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 متى ( 9 : 18 ـ 26 )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a:t>
                      </a:r>
                      <a:r>
                        <a:rPr kumimoji="0" lang="ar-SA" sz="3200" b="0" i="0" u="none" strike="noStrike" cap="none" normalizeH="0" baseline="0" smtClean="0">
                          <a:ln>
                            <a:noFill/>
                          </a:ln>
                          <a:solidFill>
                            <a:schemeClr val="bg1"/>
                          </a:solidFill>
                          <a:effectLst/>
                          <a:latin typeface="Arial" charset="0"/>
                          <a:cs typeface="Arial" charset="0"/>
                        </a:rPr>
                        <a:t>فيما هو يَتكلَّمُ بهذا إذا رئيسٌ قد جاءَ فسجَدَ لهُ قائلاً: " إنَّ ابنتي ماتت، لكِن تعالَ وضَع يَدكَ عَليها فتحيا ". فقام يَسوعُ وتَبِعهُ هو وتلاميذهُ.</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Matthieu 9:18-26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18 Tandis qu’il leur adressait ces paroles, un chef arriva, se prosterna devant lui et dit : Ma fille est morte il y a un instant, mais viens, impose lui les mains, et elle vivra. 19 Jésus se leva et le suivit avec ses disciples.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Matthew 9:18-26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While He spoke these things to them, behold, a ruler came and worshiped Him, saying, My daughter has just died, but come and lay Your hand on her and she will live. 19 So Jesus arose and followed him, and so did His disciples.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9773" name="Rectangle 29"/>
          <p:cNvSpPr>
            <a:spLocks noGrp="1" noChangeArrowheads="1"/>
          </p:cNvSpPr>
          <p:nvPr>
            <p:ph type="ctrTitle"/>
          </p:nvPr>
        </p:nvSpPr>
        <p:spPr/>
        <p:txBody>
          <a:bodyPr/>
          <a:lstStyle/>
          <a:p>
            <a:r>
              <a:rPr lang="en-US" dirty="0"/>
              <a:t>4v</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02" name="Group 34"/>
          <p:cNvGraphicFramePr>
            <a:graphicFrameLocks noGrp="1"/>
          </p:cNvGraphicFramePr>
          <p:nvPr/>
        </p:nvGraphicFramePr>
        <p:xfrm>
          <a:off x="69850" y="115888"/>
          <a:ext cx="8966200" cy="5834063"/>
        </p:xfrm>
        <a:graphic>
          <a:graphicData uri="http://schemas.openxmlformats.org/drawingml/2006/table">
            <a:tbl>
              <a:tblPr rtl="1"/>
              <a:tblGrid>
                <a:gridCol w="4535487"/>
                <a:gridCol w="4430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امرأةٌ نازفةُ دَمٍ مُنذُ اثنتي عَشرةَ سَنةً قد جاءت مِنْ وَرَائِهِ ومَسَّتْ هُدْبَ ثَوبِهِ، لأنَّها كانت تُقول في نَفسِهَا: " إنْ لمَستُ طرفَ ثوبِهِ فقط شُفِيتُ ".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20 Et voici qu’une femme atteinte d’une perte de sang depuis douze ans s’approcha par derrière et toucha la frange de son vêtement, 21  car elle se disait : Si je puis seulement toucher son vêtement je serai guérie.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suddenly, a woman who had a flow of blood for twelve years came from behind and touched the hem of His garment. 21 For she said to herself, If only I may touch His garment, I shall be made well.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05" name="Group 21"/>
          <p:cNvGraphicFramePr>
            <a:graphicFrameLocks noGrp="1"/>
          </p:cNvGraphicFramePr>
          <p:nvPr/>
        </p:nvGraphicFramePr>
        <p:xfrm>
          <a:off x="69850" y="44450"/>
          <a:ext cx="9074150" cy="6016563"/>
        </p:xfrm>
        <a:graphic>
          <a:graphicData uri="http://schemas.openxmlformats.org/drawingml/2006/table">
            <a:tbl>
              <a:tblPr rtl="1"/>
              <a:tblGrid>
                <a:gridCol w="4140200"/>
                <a:gridCol w="49339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فالتفتَ يسوعُ وأبصرَهَا، فقالَ: " تقوِّي يا ابنتي. إيمَانُكِ قد خَلصكِ ". فبرأت المرأةُ مِنْ تِلكَ السَّاعةِ. ولمَّا جاءَ يسوعُ إلى بَيتِ الرَّئِيسِ، ورأى المُزَمِّرِينَ والجَمعَ يَضِجُّونَ،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22 Jésus se retourna et dit en la voyant : Prends courage, ma fille, ta foi t’a guérie. Et cette femme fut guérie à l’heure même. 23 Lorsque Jésus fut arrivé à la maison du chef, et qu’il vit les joueurs de flûte et la foule bruyante,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But Jesus turned around, and when He saw her He said, Be of good cheer, daughter; your faith has made you well. And the woman was made well from that hour. 23 When Jesus came into the ruler's house, and saw the flute players and the noisy crowd wailing,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39" name="Group 47"/>
          <p:cNvGraphicFramePr>
            <a:graphicFrameLocks noGrp="1"/>
          </p:cNvGraphicFramePr>
          <p:nvPr/>
        </p:nvGraphicFramePr>
        <p:xfrm>
          <a:off x="107950" y="44450"/>
          <a:ext cx="9036050" cy="6384037"/>
        </p:xfrm>
        <a:graphic>
          <a:graphicData uri="http://schemas.openxmlformats.org/drawingml/2006/table">
            <a:tbl>
              <a:tblPr rtl="1"/>
              <a:tblGrid>
                <a:gridCol w="46434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لهُم: " تَنَحُّوا، فإنَّ الصَّبِيَّةَ لم تَمُتْ لكِنَّها نائِمَةٌ ". فكانوا يضحكونَ عليهِ. فلمَّا خَرجَ الجمعُ دَخَلَ وأمْسَكَ بِيَدِهَا، فقامت الصَّبِيَّةُ. </a:t>
                      </a:r>
                      <a:r>
                        <a:rPr kumimoji="0" lang="ar-SA" sz="2800" b="0" i="0" u="none" strike="noStrike" cap="none" normalizeH="0" baseline="0" smtClean="0">
                          <a:ln>
                            <a:noFill/>
                          </a:ln>
                          <a:solidFill>
                            <a:schemeClr val="bg1"/>
                          </a:solidFill>
                          <a:effectLst/>
                          <a:latin typeface="Arial" charset="0"/>
                          <a:cs typeface="Arial" charset="0"/>
                        </a:rPr>
                        <a:t>وشاعَ الخَبرُ في تِلكَ الأرضِ كُلِّها.</a:t>
                      </a:r>
                      <a:r>
                        <a:rPr kumimoji="0" lang="ar-EG"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rgbClr val="FF9900"/>
                          </a:solidFill>
                          <a:effectLst/>
                          <a:latin typeface="Arial" charset="0"/>
                          <a:cs typeface="Arial" charset="0"/>
                        </a:rPr>
                        <a:t> </a:t>
                      </a:r>
                      <a:r>
                        <a:rPr kumimoji="0" lang="ar-SA" sz="3200" b="0" i="0" u="none" strike="noStrike" cap="none" normalizeH="0" baseline="0" smtClean="0">
                          <a:ln>
                            <a:noFill/>
                          </a:ln>
                          <a:solidFill>
                            <a:srgbClr val="FF9900"/>
                          </a:solidFill>
                          <a:effectLst/>
                          <a:latin typeface="Arial" charset="0"/>
                          <a:cs typeface="Arial" charset="0"/>
                        </a:rPr>
                        <a:t>( والمجد للـه دائماً )</a:t>
                      </a:r>
                      <a:endParaRPr kumimoji="0" lang="en-US" sz="32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il leur dit :24 Retirez vous, car la jeune fille n’est pas morte, mais elle dort. Et ils se moquaient de lui. 25  Quand la foule eut été renvoyée, il entra, saisit la jeune fille par la main, et la jeune fille se leva. 26 </a:t>
                      </a:r>
                      <a:r>
                        <a:rPr kumimoji="0" lang="en-US" sz="2800" b="0" i="0" u="none" strike="noStrike" cap="none" normalizeH="0" baseline="0" smtClean="0">
                          <a:ln>
                            <a:noFill/>
                          </a:ln>
                          <a:solidFill>
                            <a:schemeClr val="bg1"/>
                          </a:solidFill>
                          <a:effectLst/>
                          <a:latin typeface="Arial" charset="0"/>
                          <a:cs typeface="Arial" charset="0"/>
                        </a:rPr>
                        <a:t>Le bruit </a:t>
                      </a:r>
                      <a:r>
                        <a:rPr kumimoji="0" lang="fr-CA" sz="2800" b="0" i="0" u="none" strike="noStrike" cap="none" normalizeH="0" baseline="0" smtClean="0">
                          <a:ln>
                            <a:noFill/>
                          </a:ln>
                          <a:solidFill>
                            <a:schemeClr val="bg1"/>
                          </a:solidFill>
                          <a:effectLst/>
                          <a:latin typeface="Arial" charset="0"/>
                          <a:cs typeface="Arial" charset="0"/>
                        </a:rPr>
                        <a:t>s’en répandit dans toute la contrée.</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He said to them, Make room, for the girl is not dead, but sleeping. And they ridiculed Him. 25 But when the crowd was put outside, He went in and took her by the hand, and the girl arose. 26 And the report of this went out into all that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مزمورو أنجيل  باكر</a:t>
            </a:r>
          </a:p>
          <a:p>
            <a:pPr algn="ctr"/>
            <a:r>
              <a:rPr lang="fr-CA" sz="4400" u="sng">
                <a:solidFill>
                  <a:srgbClr val="FF9933"/>
                </a:solidFill>
              </a:rPr>
              <a:t>Psaume et Évangile du Matin</a:t>
            </a:r>
          </a:p>
        </p:txBody>
      </p:sp>
      <p:pic>
        <p:nvPicPr>
          <p:cNvPr id="23245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786" name="Group 18"/>
          <p:cNvGraphicFramePr>
            <a:graphicFrameLocks noGrp="1"/>
          </p:cNvGraphicFramePr>
          <p:nvPr/>
        </p:nvGraphicFramePr>
        <p:xfrm>
          <a:off x="69850" y="0"/>
          <a:ext cx="9074150" cy="6588507"/>
        </p:xfrm>
        <a:graphic>
          <a:graphicData uri="http://schemas.openxmlformats.org/drawingml/2006/table">
            <a:tbl>
              <a:tblPr rtl="1"/>
              <a:tblGrid>
                <a:gridCol w="4643437"/>
                <a:gridCol w="4430713"/>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( 32 : 17 ،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smtClean="0">
                          <a:ln>
                            <a:noFill/>
                          </a:ln>
                          <a:solidFill>
                            <a:schemeClr val="bg1"/>
                          </a:solidFill>
                          <a:effectLst/>
                          <a:latin typeface="Arial" charset="0"/>
                          <a:cs typeface="Arial" charset="0"/>
                        </a:rPr>
                        <a:t>أ</a:t>
                      </a:r>
                      <a:r>
                        <a:rPr kumimoji="0" lang="ar-SA" sz="3200" b="0" i="0" u="none" strike="noStrike" cap="none" normalizeH="0" baseline="0" dirty="0" smtClean="0">
                          <a:ln>
                            <a:noFill/>
                          </a:ln>
                          <a:solidFill>
                            <a:schemeClr val="bg1"/>
                          </a:solidFill>
                          <a:effectLst/>
                          <a:latin typeface="Arial" charset="0"/>
                          <a:cs typeface="Arial" charset="0"/>
                        </a:rPr>
                        <a:t>نفسُنا تنتظرُ الربَّ في كلِّ حينٍ، لأنَّهُ هو مُعيِنُنا وناصرُنا. وبهِ يفرحُ قلبُنا لأنَّنا على اسمهِ القدُّوسِ اتَّكَلنا.</a:t>
                      </a:r>
                      <a:r>
                        <a:rPr kumimoji="0" lang="ar-SA" sz="2800" b="0" i="0" u="none" strike="noStrike" cap="none" normalizeH="0" baseline="0" dirty="0" smtClean="0">
                          <a:ln>
                            <a:noFill/>
                          </a:ln>
                          <a:solidFill>
                            <a:schemeClr val="tx1"/>
                          </a:solidFill>
                          <a:effectLst/>
                          <a:latin typeface="Arial" charset="0"/>
                          <a:cs typeface="Arial" charset="0"/>
                        </a:rPr>
                        <a:t>	</a:t>
                      </a:r>
                      <a:r>
                        <a:rPr kumimoji="0" lang="ar-SA" sz="2800" b="0" i="0" u="none" strike="noStrike" cap="none" normalizeH="0" baseline="0" dirty="0" smtClean="0">
                          <a:ln>
                            <a:noFill/>
                          </a:ln>
                          <a:solidFill>
                            <a:schemeClr val="bg1"/>
                          </a:solidFill>
                          <a:effectLst/>
                          <a:latin typeface="Arial" charset="0"/>
                          <a:cs typeface="Arial" charset="0"/>
                        </a:rPr>
                        <a:t>هللويا.</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00"/>
                          </a:solidFill>
                          <a:effectLst/>
                          <a:latin typeface="Arial" charset="0"/>
                          <a:cs typeface="Arial" charset="0"/>
                        </a:rPr>
                        <a:t>Psaume</a:t>
                      </a:r>
                      <a:r>
                        <a:rPr kumimoji="0" lang="en-US" sz="3600" b="0" i="0" u="sng" strike="noStrike" cap="none" normalizeH="0" baseline="0" dirty="0" smtClean="0">
                          <a:ln>
                            <a:noFill/>
                          </a:ln>
                          <a:solidFill>
                            <a:srgbClr val="FF9900"/>
                          </a:solidFill>
                          <a:effectLst/>
                          <a:latin typeface="Arial" charset="0"/>
                          <a:cs typeface="Arial" charset="0"/>
                        </a:rPr>
                        <a:t> </a:t>
                      </a:r>
                      <a:r>
                        <a:rPr kumimoji="0" lang="en-US" sz="2800" b="0"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00"/>
                          </a:solidFill>
                          <a:effectLst/>
                          <a:latin typeface="Arial" charset="0"/>
                          <a:cs typeface="Arial" charset="0"/>
                        </a:rPr>
                        <a:t>33:20-21</a:t>
                      </a:r>
                    </a:p>
                    <a:p>
                      <a:pPr marL="0" marR="0" lvl="0" indent="0" algn="l" defTabSz="914400" rtl="0" eaLnBrk="1" fontAlgn="base" latinLnBrk="0" hangingPunct="1">
                        <a:lnSpc>
                          <a:spcPct val="100000"/>
                        </a:lnSpc>
                        <a:spcBef>
                          <a:spcPct val="20000"/>
                        </a:spcBef>
                        <a:spcAft>
                          <a:spcPct val="0"/>
                        </a:spcAft>
                        <a:buClrTx/>
                        <a:buSzTx/>
                        <a:buFontTx/>
                        <a:buAutoNum type="arabicPlain" startAt="20"/>
                        <a:tabLst/>
                      </a:pPr>
                      <a:r>
                        <a:rPr kumimoji="0" lang="fr-CA" sz="2800" b="0" i="0" u="none" strike="noStrike" cap="none" normalizeH="0" baseline="0" dirty="0" smtClean="0">
                          <a:ln>
                            <a:noFill/>
                          </a:ln>
                          <a:solidFill>
                            <a:schemeClr val="bg1"/>
                          </a:solidFill>
                          <a:effectLst/>
                          <a:latin typeface="Arial" charset="0"/>
                          <a:cs typeface="Arial" charset="0"/>
                        </a:rPr>
                        <a:t> Notre âme attend l’Éternel ; Il est notre secours et notre bouclier,</a:t>
                      </a:r>
                    </a:p>
                    <a:p>
                      <a:pPr marL="0" marR="0" lvl="0" indent="0" algn="l" defTabSz="914400" rtl="0" eaLnBrk="1" fontAlgn="base" latinLnBrk="0" hangingPunct="1">
                        <a:lnSpc>
                          <a:spcPct val="100000"/>
                        </a:lnSpc>
                        <a:spcBef>
                          <a:spcPct val="20000"/>
                        </a:spcBef>
                        <a:spcAft>
                          <a:spcPct val="0"/>
                        </a:spcAft>
                        <a:buClrTx/>
                        <a:buSzTx/>
                        <a:buFontTx/>
                        <a:buAutoNum type="arabicPlain" startAt="20"/>
                        <a:tabLst/>
                      </a:pPr>
                      <a:r>
                        <a:rPr kumimoji="0" lang="fr-CA" sz="2800" b="0" i="0" u="none" strike="noStrike" cap="none" normalizeH="0" baseline="0" dirty="0" smtClean="0">
                          <a:ln>
                            <a:noFill/>
                          </a:ln>
                          <a:solidFill>
                            <a:schemeClr val="bg1"/>
                          </a:solidFill>
                          <a:effectLst/>
                          <a:latin typeface="Arial" charset="0"/>
                          <a:cs typeface="Arial" charset="0"/>
                        </a:rPr>
                        <a:t> Car notre cœur se réjouit en lui, Car nous avons confiance en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33:20-21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Our soul waits for the Lord; He is our help and  our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our heart shall rejoice in Him, Because we have trusted in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0787" name="Rectangle 19"/>
          <p:cNvSpPr>
            <a:spLocks noGrp="1" noChangeArrowheads="1"/>
          </p:cNvSpPr>
          <p:nvPr>
            <p:ph type="ctrTitle"/>
          </p:nvPr>
        </p:nvSpPr>
        <p:spPr/>
        <p:txBody>
          <a:bodyPr/>
          <a:lstStyle/>
          <a:p>
            <a:r>
              <a:rPr lang="en-US" dirty="0"/>
              <a:t>4pm</a:t>
            </a:r>
          </a:p>
        </p:txBody>
      </p:sp>
      <p:sp>
        <p:nvSpPr>
          <p:cNvPr id="16" name="Text Box 29">
            <a:hlinkClick r:id="" action="ppaction://macro?name=LetThemExaltHimForBishop"/>
          </p:cNvPr>
          <p:cNvSpPr txBox="1">
            <a:spLocks noChangeArrowheads="1"/>
          </p:cNvSpPr>
          <p:nvPr/>
        </p:nvSpPr>
        <p:spPr bwMode="auto">
          <a:xfrm>
            <a:off x="7072330" y="6000768"/>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33" name="Group 41"/>
          <p:cNvGraphicFramePr>
            <a:graphicFrameLocks noGrp="1"/>
          </p:cNvGraphicFramePr>
          <p:nvPr/>
        </p:nvGraphicFramePr>
        <p:xfrm>
          <a:off x="34925" y="44450"/>
          <a:ext cx="9109075" cy="6740400"/>
        </p:xfrm>
        <a:graphic>
          <a:graphicData uri="http://schemas.openxmlformats.org/drawingml/2006/table">
            <a:tbl>
              <a:tblPr rtl="1"/>
              <a:tblGrid>
                <a:gridCol w="4356100"/>
                <a:gridCol w="4752975"/>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متى ( 15 : 21 ـ 28 )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 يسوعُ من هناكَ وانصرفَ إلى نواحي صُورَ وصيداءَ. وإذا امرأةٌ كنعانيَّةٌ خارجةٌ من تلكَ التخومِ، كانت تصرخُ قائلةً: " ارحمني ياربُّ يا ابن داوُد. ابنتي مُتَعذبةٌ ومجنونةٌ ".</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Matthieu 15:21-28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 21 Jésus partit de là et se retira dans le territoire de Tyr et de Sidon. 22  Une femme cananéenne qui venait de ces contrées, lui cria : Aie pitié de moi, Seigneur, Fils de David. Ma fille est cruellement tourmentée par le démon.</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15:21-28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Then Jesus went out from there and departed to the region of Tyre and Sidon. 22 And behold, a woman of Canaan came from that region and cried out to Him, saying, Have mercy on me, O Lord, Son of David! My daughter is severely demon-possessed.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1834" name="Rectangle 42"/>
          <p:cNvSpPr>
            <a:spLocks noGrp="1" noChangeArrowheads="1"/>
          </p:cNvSpPr>
          <p:nvPr>
            <p:ph type="ctrTitle"/>
          </p:nvPr>
        </p:nvSpPr>
        <p:spPr/>
        <p:txBody>
          <a:bodyPr/>
          <a:lstStyle/>
          <a:p>
            <a:r>
              <a:rPr lang="en-US" dirty="0"/>
              <a:t>4m</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24" name="Group 36"/>
          <p:cNvGraphicFramePr>
            <a:graphicFrameLocks noGrp="1"/>
          </p:cNvGraphicFramePr>
          <p:nvPr/>
        </p:nvGraphicFramePr>
        <p:xfrm>
          <a:off x="107950" y="0"/>
          <a:ext cx="9036050" cy="6022976"/>
        </p:xfrm>
        <a:graphic>
          <a:graphicData uri="http://schemas.openxmlformats.org/drawingml/2006/table">
            <a:tbl>
              <a:tblPr rtl="1"/>
              <a:tblGrid>
                <a:gridCol w="4356100"/>
                <a:gridCol w="4679950"/>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فلم يُجِبها بكَلمةٍ. فتقدَّمَ تلاميذهُ وطلبوا إليهِ قائلينَ: " اصرف هذه المرأة لأنَّها تصيحُ وراءنا! " أمَّا هو فأجابَ وقالَ: " لم أُرسَل إلى أحدٍ إلاَّ إلى خراف بيتُ إسرائيل الضَّالة ".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23 Il ne lui répondit pas un mot ; ses disciples s’approchèrent et lui demandèrent : Renvoie–la, car elle crie derrière nous. 24  Il répondit : Je n’ai été envoyé qu’aux brebis perdues de la maison d’Israël.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23 But He answered her not a word. And His disciples came and urged Him, saying, Send her away, for she cries out after us. 24 But He answered and said, I was not sent except to the lost sheep of the house of Israel.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47" name="Group 15"/>
          <p:cNvGraphicFramePr>
            <a:graphicFrameLocks noGrp="1"/>
          </p:cNvGraphicFramePr>
          <p:nvPr/>
        </p:nvGraphicFramePr>
        <p:xfrm>
          <a:off x="107950" y="0"/>
          <a:ext cx="9036050" cy="6022976"/>
        </p:xfrm>
        <a:graphic>
          <a:graphicData uri="http://schemas.openxmlformats.org/drawingml/2006/table">
            <a:tbl>
              <a:tblPr rtl="1"/>
              <a:tblGrid>
                <a:gridCol w="4859337"/>
                <a:gridCol w="4176713"/>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هيَ فأتت وسجدت لهُ قائلةً: " يا سيدي أعنِّي ". </a:t>
                      </a:r>
                      <a:r>
                        <a:rPr kumimoji="0" lang="ar-SA" sz="3100" b="0" i="0" u="none" strike="noStrike" cap="none" normalizeH="0" baseline="0" smtClean="0">
                          <a:ln>
                            <a:noFill/>
                          </a:ln>
                          <a:solidFill>
                            <a:schemeClr val="bg1"/>
                          </a:solidFill>
                          <a:effectLst/>
                          <a:latin typeface="Arial" charset="0"/>
                          <a:cs typeface="Arial" charset="0"/>
                        </a:rPr>
                        <a:t>فأجابَ وقالَ: " ليس حسناً أن يُؤخذ خُبز البنينَ ويُعطَى للكلاب ". </a:t>
                      </a:r>
                      <a:endParaRPr kumimoji="0" lang="en-US" sz="31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25 Mais elle vint se prosterner devant lui en disant : Seigneur, viens à mon secours. </a:t>
                      </a:r>
                      <a:r>
                        <a:rPr kumimoji="0" lang="en-US" sz="2800" b="0" i="0" u="none" strike="noStrike" cap="none" normalizeH="0" baseline="0" smtClean="0">
                          <a:ln>
                            <a:noFill/>
                          </a:ln>
                          <a:solidFill>
                            <a:schemeClr val="bg1"/>
                          </a:solidFill>
                          <a:effectLst/>
                          <a:latin typeface="Arial" charset="0"/>
                          <a:cs typeface="Arial" charset="0"/>
                        </a:rPr>
                        <a:t>2</a:t>
                      </a:r>
                      <a:r>
                        <a:rPr kumimoji="0" lang="fr-CA" sz="2800" b="0" i="0" u="none" strike="noStrike" cap="none" normalizeH="0" baseline="0" smtClean="0">
                          <a:ln>
                            <a:noFill/>
                          </a:ln>
                          <a:solidFill>
                            <a:schemeClr val="bg1"/>
                          </a:solidFill>
                          <a:effectLst/>
                          <a:latin typeface="Arial" charset="0"/>
                          <a:cs typeface="Arial" charset="0"/>
                        </a:rPr>
                        <a:t>6  Il répondit : Il n’est pas bien de prendre le pain des enfants, et de le jeter aux petits chiens.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Then she came and worshiped Him, saying, Lord, help me! 26 But He answered and said, It is not good to take the children's bread and throw it to the little dogs.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386" name="Group 74"/>
          <p:cNvGraphicFramePr>
            <a:graphicFrameLocks noGrp="1"/>
          </p:cNvGraphicFramePr>
          <p:nvPr/>
        </p:nvGraphicFramePr>
        <p:xfrm>
          <a:off x="69850" y="44450"/>
          <a:ext cx="9074150" cy="6812472"/>
        </p:xfrm>
        <a:graphic>
          <a:graphicData uri="http://schemas.openxmlformats.org/drawingml/2006/table">
            <a:tbl>
              <a:tblPr rtl="1"/>
              <a:tblGrid>
                <a:gridCol w="4572000"/>
                <a:gridCol w="4502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100" b="0" i="0" u="none" strike="noStrike" cap="none" normalizeH="0" baseline="0" smtClean="0">
                          <a:ln>
                            <a:noFill/>
                          </a:ln>
                          <a:solidFill>
                            <a:schemeClr val="bg1"/>
                          </a:solidFill>
                          <a:effectLst/>
                          <a:latin typeface="Arial" charset="0"/>
                          <a:cs typeface="Arial" charset="0"/>
                        </a:rPr>
                        <a:t>فقالت: " نعم يا ربُّ، فإنَّ الكلاب تأكل أيضاً من الفُتاتِ الَّذي يسقُط من مائدة أربابها ". حينئذٍ أجابَ يسوع وقال لها: " يا امرأةُ، عظيمٌ إيمانكِ! ليكن لكِ كما تُريدينَ ". فشُفيِت ابنتها من تلك الساعةِ.</a:t>
                      </a:r>
                      <a:r>
                        <a:rPr kumimoji="0" lang="ar-SA" sz="3100" b="0" i="0" u="none" strike="noStrike" cap="none" normalizeH="0" baseline="0" smtClean="0">
                          <a:ln>
                            <a:noFill/>
                          </a:ln>
                          <a:solidFill>
                            <a:srgbClr val="FF9900"/>
                          </a:solidFill>
                          <a:effectLst/>
                          <a:latin typeface="Arial" charset="0"/>
                          <a:cs typeface="Arial" charset="0"/>
                        </a:rPr>
                        <a:t>(والمجد للـه دائماً).</a:t>
                      </a:r>
                      <a:endParaRPr kumimoji="0" lang="en-US" sz="31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27 Oui, Seigneur, dit–elle, pourtant les petits chiens mangent les miettes qui tombent de la table de leurs maîtres. 28  Alors Jésus lui dit : O femme, ta foi est grande, qu’il te soit fait comme tu le veux. Et, à l’heure même, sa fille fut guérie</a:t>
                      </a:r>
                      <a:r>
                        <a:rPr kumimoji="0" lang="fr-CA" sz="2400" b="0" i="0" u="none" strike="noStrike" cap="none" normalizeH="0" baseline="0" smtClean="0">
                          <a:ln>
                            <a:noFill/>
                          </a:ln>
                          <a:solidFill>
                            <a:srgbClr val="FF9900"/>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And she said, Yes, Lord, yet even the little dogs eat the crumbs which fall from their masters' table. 28 Then Jesus answered and said to her, O woman, great is your faith! Let it be to you as you desire. And her daughter was healed from that very hour.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7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7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78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388" name="Group 52"/>
          <p:cNvGraphicFramePr>
            <a:graphicFrameLocks noGrp="1"/>
          </p:cNvGraphicFramePr>
          <p:nvPr/>
        </p:nvGraphicFramePr>
        <p:xfrm>
          <a:off x="69850" y="0"/>
          <a:ext cx="9074150" cy="6310313"/>
        </p:xfrm>
        <a:graphic>
          <a:graphicData uri="http://schemas.openxmlformats.org/drawingml/2006/table">
            <a:tbl>
              <a:tblPr rtl="1"/>
              <a:tblGrid>
                <a:gridCol w="4572000"/>
                <a:gridCol w="4502150"/>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الثانية إلى أهل كورنثوس( 1 : 1 ـ 14 )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بولس، رسولُ يسوعَ المسيح بمشيئةِ اللهِ، وتيموثاوسُ الأخُ، إلى كنيسةِ اللهِ التي في كورنثُوسَ، مع جميع القِدِّيسينَ الذين في جميعِ أخائِيَةَ.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2</a:t>
                      </a:r>
                      <a:r>
                        <a:rPr kumimoji="0" lang="fr-CA" sz="2800" b="0" i="0" u="sng" strike="noStrike" cap="none" normalizeH="0" baseline="0" smtClean="0">
                          <a:ln>
                            <a:noFill/>
                          </a:ln>
                          <a:solidFill>
                            <a:srgbClr val="FF9900"/>
                          </a:solidFill>
                          <a:effectLst/>
                          <a:latin typeface="Arial" charset="0"/>
                          <a:cs typeface="Arial" charset="0"/>
                        </a:rPr>
                        <a:t> Corinthiens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 Paul, apôtre du Christ Jésus par la volonté de Dieu, et le frère Timothée, à l’Église de Dieu, qui est à Corinthe, et à tous les saints qui sont dans toute l’Achaïe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2 Corinthians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Paul, an apostle of Jesus Christ by the will of God,  and Timothy our brother, To the church of God which is at Corinth, with all the saints who are in all Achaia: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2389" name="Rectangle 53"/>
          <p:cNvSpPr>
            <a:spLocks noGrp="1" noChangeArrowheads="1"/>
          </p:cNvSpPr>
          <p:nvPr>
            <p:ph type="ctrTitle"/>
          </p:nvPr>
        </p:nvSpPr>
        <p:spPr/>
        <p:txBody>
          <a:bodyPr/>
          <a:lstStyle/>
          <a:p>
            <a:r>
              <a:rPr lang="en-US"/>
              <a:t>4p</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72" name="Group 16"/>
          <p:cNvGraphicFramePr>
            <a:graphicFrameLocks noGrp="1"/>
          </p:cNvGraphicFramePr>
          <p:nvPr/>
        </p:nvGraphicFramePr>
        <p:xfrm>
          <a:off x="69850" y="0"/>
          <a:ext cx="9074150" cy="6310313"/>
        </p:xfrm>
        <a:graphic>
          <a:graphicData uri="http://schemas.openxmlformats.org/drawingml/2006/table">
            <a:tbl>
              <a:tblPr rtl="1"/>
              <a:tblGrid>
                <a:gridCol w="4932362"/>
                <a:gridCol w="4141788"/>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النِّعمةُ لكُم والسلامُ مِنْ اللهِ أبِينا وربِّنا يسوعَ المسيحِ. مُباركٌ اللهُ أبو ربِّنا يَسوعَ المَسيحِ، أبو الرَّأفَةِ وإلهُ كُلِّ تَعزِيَةٍ،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 Que la grâce et la paix vous soient données de la part de Dieu notre Père et du Seigneur Jésus–Christ !</a:t>
                      </a:r>
                      <a:r>
                        <a:rPr kumimoji="0" lang="en-US" sz="2800" b="0" i="0" u="none" strike="noStrike" cap="none" normalizeH="0" baseline="0" smtClean="0">
                          <a:ln>
                            <a:noFill/>
                          </a:ln>
                          <a:solidFill>
                            <a:schemeClr val="tx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3 </a:t>
                      </a:r>
                      <a:r>
                        <a:rPr kumimoji="0" lang="fr-CA" sz="2800" b="0" i="0" u="none" strike="noStrike" cap="none" normalizeH="0" baseline="0" smtClean="0">
                          <a:ln>
                            <a:noFill/>
                          </a:ln>
                          <a:solidFill>
                            <a:schemeClr val="bg1"/>
                          </a:solidFill>
                          <a:effectLst/>
                          <a:latin typeface="Arial" charset="0"/>
                          <a:cs typeface="Arial" charset="0"/>
                        </a:rPr>
                        <a:t>Béni soit le Dieu et Père de notre Seigneur Jésus–Christ, le Père compatissant et le Dieu de toute</a:t>
                      </a:r>
                      <a:r>
                        <a:rPr kumimoji="0" lang="en-US" sz="2800" b="0" i="0" u="none" strike="noStrike" cap="none" normalizeH="0" baseline="0" smtClean="0">
                          <a:ln>
                            <a:noFill/>
                          </a:ln>
                          <a:solidFill>
                            <a:schemeClr val="bg1"/>
                          </a:solidFill>
                          <a:effectLst/>
                          <a:latin typeface="Arial" charset="0"/>
                          <a:cs typeface="Arial" charset="0"/>
                        </a:rPr>
                        <a:t> consolation,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Grace to you and peace from God our Father and the Lord Jesus Christ. 3 Blessed be the God and Father of our Lord Jesus Christ, the Father of mercies and God of all comfort,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401" name="Group 41"/>
          <p:cNvGraphicFramePr>
            <a:graphicFrameLocks noGrp="1"/>
          </p:cNvGraphicFramePr>
          <p:nvPr/>
        </p:nvGraphicFramePr>
        <p:xfrm>
          <a:off x="69850" y="0"/>
          <a:ext cx="9074150" cy="6847080"/>
        </p:xfrm>
        <a:graphic>
          <a:graphicData uri="http://schemas.openxmlformats.org/drawingml/2006/table">
            <a:tbl>
              <a:tblPr rtl="1"/>
              <a:tblGrid>
                <a:gridCol w="5076825"/>
                <a:gridCol w="3997325"/>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عَزَّانا في كُلِّ ضِيقَتِنَا، لنستطيعَ نحنُ أيضاً أنْ نُعَزِّيَ الذين هُم في كُلِّ ضِيقَةٍ بِالتَّعزِيّةِ التي عَزَّانا اللهُ بها. لأنَّهُ كما تَكثُرُ آلامُ المسيحِ فينا، كذلك بِالمسيحِ تَكثُرُ تَعزِيَتُنا أيضاً.</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 lui qui nous console dans toutes nos afflictions, afin que, par la consolation que nous recevons nous–mêmes de la part de Dieu, nous puissions consoler ceux qui se trouvent dans toutes sortes d’afflictions ! 5 Car, de même que les souffrances de Christ abondent pour nous, de même aussi notre consolation abonde par le Christ.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4 who comforts us in all our tribulation, that we may be able to comfort those who are in any trouble, with the comfort with which we ourselves are comforted by God.  5 For as the sufferings of Christ abound in us, so our consolation also abounds through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25" name="Group 37"/>
          <p:cNvGraphicFramePr>
            <a:graphicFrameLocks noGrp="1"/>
          </p:cNvGraphicFramePr>
          <p:nvPr/>
        </p:nvGraphicFramePr>
        <p:xfrm>
          <a:off x="69850" y="44450"/>
          <a:ext cx="9074150" cy="6904992"/>
        </p:xfrm>
        <a:graphic>
          <a:graphicData uri="http://schemas.openxmlformats.org/drawingml/2006/table">
            <a:tbl>
              <a:tblPr rtl="1"/>
              <a:tblGrid>
                <a:gridCol w="4787900"/>
                <a:gridCol w="4286250"/>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كُنَّا نَتضايقُ فَلأجلِ تَعزِيَتِكُم وخَلاصِكُمُ، فإنْ تَعزِّت قلوبُنا فَلأجلِ تَعزِيَتِكُم العاملةُ في احتمالِ هذه الآلامِ نفسِها التي نتألَّمُ بِها نحنُ أيضاً. فرجاؤنا ثابتٌ فيكُم.</a:t>
                      </a:r>
                      <a:r>
                        <a:rPr kumimoji="0" lang="ar-SA" sz="36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عالِمينَ أنَّكُم كما أنتُم شركاءُ في الآلامِ،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6 Si nous sommes affligés, c’est pour votre consolation et pour votre salut ; si nous sommes consolés, c’est pour votre consolation, qui vous rend capables de supporter les mêmes souffrances que nous endurons. 7 Et notre espérance à votre égard est ferme, car nous le savons : comme vous avez part aux souffrances,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Now if we are afflicted, it is for your consolation and salvation, which is effective for enduring the same sufferings which we also suffer. Or if we are comforted, it is for your consolation and salvation. 7 And our hope for you  is steadfast, because we know that as you are partakers of the sufferings,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14" name="Group 30"/>
          <p:cNvGraphicFramePr>
            <a:graphicFrameLocks noGrp="1"/>
          </p:cNvGraphicFramePr>
          <p:nvPr/>
        </p:nvGraphicFramePr>
        <p:xfrm>
          <a:off x="69850" y="115888"/>
          <a:ext cx="9074150" cy="6344160"/>
        </p:xfrm>
        <a:graphic>
          <a:graphicData uri="http://schemas.openxmlformats.org/drawingml/2006/table">
            <a:tbl>
              <a:tblPr rtl="1"/>
              <a:tblGrid>
                <a:gridCol w="5148262"/>
                <a:gridCol w="3925888"/>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 في التَّعزِيَةِ أيضاً. فإنِّي لا أُريد أنْ تَجهَلوا أيُّها الإخوَةُ مِنْ جِهَةِ الضيقِ الذي أصابَنا في أسِيَّا، لأنَّهُم ثَقلوا علينا بِإِفراطٍ زائدٍ فَوقَ طاقتنا، حتى أَيِسْنَا مِنَ الحياةِ أيضاً.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vous avez part aussi à la consolation. 8 Nous ne voulons pas, en effet, vous laisser ignorer, frères, au sujet de la tribulation qui nous est survenue en Asie, que nous avons été accablés à l’extrême, au–delà de nos forces, de telle sorte que nous désespérions même (de conserver) la vie.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also you will partake of the consolation. 8 For we do not want you to be ignorant, brethren, of our trouble which came to us in Asia: that we were burdened beyond measure, above strength, so that we despaired even of life.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58" name="Group 50"/>
          <p:cNvGraphicFramePr>
            <a:graphicFrameLocks noGrp="1"/>
          </p:cNvGraphicFramePr>
          <p:nvPr/>
        </p:nvGraphicFramePr>
        <p:xfrm>
          <a:off x="69850" y="0"/>
          <a:ext cx="9074150" cy="5878513"/>
        </p:xfrm>
        <a:graphic>
          <a:graphicData uri="http://schemas.openxmlformats.org/drawingml/2006/table">
            <a:tbl>
              <a:tblPr rtl="1"/>
              <a:tblGrid>
                <a:gridCol w="5148262"/>
                <a:gridCol w="3925888"/>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كان لنا في أنفُسِنَا حُكمُ الموتِ، لكي لا نَكونَ مُتَّكِلِينَ على أَنفُسِنَا وحدنا بل على اللهِ الذي يُقِيمُ الأمواتَ، هذا الذي نَجَّانَا مِنْ موتٍ مِثلِ هذا،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Mais nous, en nous–mêmes, nous avions accepté notre arrêt de mort, afin de ne pas placer notre confiance en nous–mêmes, mais en Dieu qui ressuscite les morts. 10  C’est lui qui nous a délivrés et nous délivrera d’une telle mort.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Yes, we had the sentence   of death in ourselves, that we should not trust in ourselves but in God who raises the dead, 10 who delivered us from so great a death,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6" name="Group 26"/>
          <p:cNvGraphicFramePr>
            <a:graphicFrameLocks noGrp="1"/>
          </p:cNvGraphicFramePr>
          <p:nvPr/>
        </p:nvGraphicFramePr>
        <p:xfrm>
          <a:off x="69850" y="0"/>
          <a:ext cx="9074150" cy="5878513"/>
        </p:xfrm>
        <a:graphic>
          <a:graphicData uri="http://schemas.openxmlformats.org/drawingml/2006/table">
            <a:tbl>
              <a:tblPr rtl="1"/>
              <a:tblGrid>
                <a:gridCol w="4427537"/>
                <a:gridCol w="46466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وهو يُنجِّينا. الذي لنا رجاءٌ فِيهِ أنَّهُ سيُخلِّصنا أيضاً فيما بَعدُ. وأنتُم أيضاً شركاءٌ عامِلِينَ بِالصَّلاةِ لأجلِنَا، لكي يؤدَّى شُكرٌ لأجلِنَا مِنْ وجوهٍ كثيرةٍ، على مَا وُهِبَ لنا بِواسِطةِ كثيرينَ.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Oui, nous espérons qu’il nous délivrera encore, vous–mêmes aussi nous assistant par la prière ; ainsi plusieurs personnes auront obtenu pour nous cette grâce, et plusieurs en rendront grâces à notre sujet.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does deliver us; in whom we trust that He will still deliver us, 11 you also helping together in prayer for us, that thanks may be given by many persons on our behalf for the gift granted to us through many.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50" name="Group 38"/>
          <p:cNvGraphicFramePr>
            <a:graphicFrameLocks noGrp="1"/>
          </p:cNvGraphicFramePr>
          <p:nvPr/>
        </p:nvGraphicFramePr>
        <p:xfrm>
          <a:off x="69850" y="0"/>
          <a:ext cx="9074150" cy="5629213"/>
        </p:xfrm>
        <a:graphic>
          <a:graphicData uri="http://schemas.openxmlformats.org/drawingml/2006/table">
            <a:tbl>
              <a:tblPr rtl="1"/>
              <a:tblGrid>
                <a:gridCol w="5148262"/>
                <a:gridCol w="3925888"/>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فَخرَنَا هو هذا: شهادةُ َضمِيرِنا أنَّنَا في نقاوةٍ وحقِ اللهِ، لا في تعليمٍ جسديٍّ بل في نِعمةِ </a:t>
                      </a:r>
                      <a:r>
                        <a:rPr kumimoji="0" lang="ar-SA" sz="2800" b="0" i="0" u="none" strike="noStrike" cap="none" normalizeH="0" baseline="0" smtClean="0">
                          <a:ln>
                            <a:noFill/>
                          </a:ln>
                          <a:solidFill>
                            <a:schemeClr val="bg1"/>
                          </a:solidFill>
                          <a:effectLst/>
                          <a:latin typeface="Arial" charset="0"/>
                          <a:cs typeface="Arial" charset="0"/>
                        </a:rPr>
                        <a:t>اللهِ، سَعينا في العالمِ، ولا سِيَّمَا عندَكُم.</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12  Car notre sujet de gloire, c’est le témoignage de notre conscience, que nous nous sommes conduits dans le monde, et surtout à votre égard, avec une sainteté et une sincérité qui viennent de Dieu, non pas avec une sagesse charnelle, mais avec la grâce de Dieu.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our boasting is this: the testimony of our conscience that we conducted ourselves in the world in simplicity and godly sincerity, not with fleshly wisdom but by the grace of God, and more abundantly toward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58" name="Group 26"/>
          <p:cNvGraphicFramePr>
            <a:graphicFrameLocks noGrp="1"/>
          </p:cNvGraphicFramePr>
          <p:nvPr/>
        </p:nvGraphicFramePr>
        <p:xfrm>
          <a:off x="69850" y="0"/>
          <a:ext cx="9074150" cy="7058915"/>
        </p:xfrm>
        <a:graphic>
          <a:graphicData uri="http://schemas.openxmlformats.org/drawingml/2006/table">
            <a:tbl>
              <a:tblPr rtl="1"/>
              <a:tblGrid>
                <a:gridCol w="4859337"/>
                <a:gridCol w="4214813"/>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فإنَّنا لا نَكتُبُ إليكُم بشيءٍ آخَرَ سِوَى ما تقرأُونَهُ وتَعرفونَهُ. وأنا أرجو أنَّكُم سَتَعرِفُونَ إلى النِّهايَةِ أيضاً،</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كما عَرَفتمونا بعض المَعرِفَةِ أنَّنا فَخرُكُم، كما أنتُم أيضاً فَخرُنَا في يَومِ ربِّنا يسوعَ المسيحِ</a:t>
                      </a:r>
                      <a:r>
                        <a:rPr kumimoji="0" lang="ar-SA" sz="2800" b="0" i="0" u="none" strike="noStrike" cap="none" normalizeH="0" baseline="0" smtClean="0">
                          <a:ln>
                            <a:noFill/>
                          </a:ln>
                          <a:solidFill>
                            <a:schemeClr val="bg1"/>
                          </a:solidFill>
                          <a:effectLst/>
                          <a:latin typeface="Arial" charset="0"/>
                          <a:cs typeface="Arial" charset="0"/>
                        </a:rPr>
                        <a:t>.</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13 Nous ne vous écrivons pas autre chose que ce que vous lisez et reconnaissez. J’espère que vous le reconnaîtrez jusqu’à la fin, 14 comme vous avez déjà reconnu en partie que nous sommes votre sujet de gloire, et vous le nôtre, au jour de notre Seigneur Jésus</a:t>
                      </a:r>
                      <a:r>
                        <a:rPr kumimoji="0" lang="en-US" sz="2800" b="0" i="0" u="none" strike="noStrike" cap="none" normalizeH="0" baseline="0" smtClean="0">
                          <a:ln>
                            <a:noFill/>
                          </a:ln>
                          <a:solidFill>
                            <a:schemeClr val="bg1"/>
                          </a:solidFill>
                          <a:effectLst/>
                          <a:latin typeface="Arial" charset="0"/>
                          <a:cs typeface="Arial" charset="0"/>
                        </a:rPr>
                        <a:t>.</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For we are not writing any other things to you than what you read or understand. Now I trust you will understand, even to the end 14 (as also you have understood us in part), that we are your boast as you also are ours, in the day of the Lord Jesus.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44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45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26" name="Group 46"/>
          <p:cNvGraphicFramePr>
            <a:graphicFrameLocks noGrp="1"/>
          </p:cNvGraphicFramePr>
          <p:nvPr/>
        </p:nvGraphicFramePr>
        <p:xfrm>
          <a:off x="69850" y="0"/>
          <a:ext cx="9074150" cy="6588000"/>
        </p:xfrm>
        <a:graphic>
          <a:graphicData uri="http://schemas.openxmlformats.org/drawingml/2006/table">
            <a:tbl>
              <a:tblPr rtl="1"/>
              <a:tblGrid>
                <a:gridCol w="4427537"/>
                <a:gridCol w="46466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 يوحنا الرسول الأولى</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( 3 : 8 ـ 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لأجل هذا أُظهِرَ ابنُ اللـهِ لكي يَنقُضَ أعمَال الشَّيطانَ. كُلُّ مَن وُلِدَ مِن اللهِ لا يفعلُ خطيَّةً، لأنَّ زَرعَهُ ثابتٌ فيهِ، ولا يستطيعُ أن يُخطئ لأنَّهُ مَولودٌ من اللـهِ.</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1 Jean 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8 Le Fils de Dieu est apparu, afin de détruire les œuvres du diable. 9  Quiconque est né de Dieu ne commet pas le péché, parce que la semence de Dieu demeure en lui, et il ne peut pécher, puisqu’il est né de Dieu.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John 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this purpose the Son of God was manifested, that He might destroy the works of the devil 9 Whoever has been born of God does not sin, for His seed remains in him; and he cannot sin, because he has been born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8527" name="Rectangle 47"/>
          <p:cNvSpPr>
            <a:spLocks noGrp="1" noChangeArrowheads="1"/>
          </p:cNvSpPr>
          <p:nvPr>
            <p:ph type="ctrTitle"/>
          </p:nvPr>
        </p:nvSpPr>
        <p:spPr/>
        <p:txBody>
          <a:bodyPr/>
          <a:lstStyle/>
          <a:p>
            <a:r>
              <a:rPr lang="en-US"/>
              <a:t>4c</a:t>
            </a:r>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45" name="Group 41"/>
          <p:cNvGraphicFramePr>
            <a:graphicFrameLocks noGrp="1"/>
          </p:cNvGraphicFramePr>
          <p:nvPr/>
        </p:nvGraphicFramePr>
        <p:xfrm>
          <a:off x="69850" y="0"/>
          <a:ext cx="9074150" cy="6514848"/>
        </p:xfrm>
        <a:graphic>
          <a:graphicData uri="http://schemas.openxmlformats.org/drawingml/2006/table">
            <a:tbl>
              <a:tblPr rtl="1"/>
              <a:tblGrid>
                <a:gridCol w="4716462"/>
                <a:gridCol w="4357688"/>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بهذا أولادُ اللـهِ ظاهرونَ وأولادُ الشَّيطان.كُلُّ من لا يفعلُ البرَّ فليسَ من اللـهِ، وكذا مَن لا يُحبُّ أخاهُ.</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لأنَّ هذا هو الوعد الذي سمِعتُموهُ من البدءِ: أن تُحِبُّوا بعضُكم بعضاً.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10 C’est par là que se manifestent les enfants de Dieu et les enfants du diable. Quiconque ne pratique pas la justice n’est pas de Dieu, non plus que celui qui n’aime pas son frère. Voici le message que vous avez entendu dès le commencement : Aimons nous les uns les autres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In this the children of God and the children of the devil are manifest: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Whoever does not practice righteousness is not of God, nor is he who does not love his brother.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this is the message that you heard from the beginning, that we should love one another,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899" name="Group 35"/>
          <p:cNvGraphicFramePr>
            <a:graphicFrameLocks noGrp="1"/>
          </p:cNvGraphicFramePr>
          <p:nvPr/>
        </p:nvGraphicFramePr>
        <p:xfrm>
          <a:off x="69850" y="115888"/>
          <a:ext cx="8966200" cy="5318698"/>
        </p:xfrm>
        <a:graphic>
          <a:graphicData uri="http://schemas.openxmlformats.org/drawingml/2006/table">
            <a:tbl>
              <a:tblPr rtl="1"/>
              <a:tblGrid>
                <a:gridCol w="4968875"/>
                <a:gridCol w="3997325"/>
              </a:tblGrid>
              <a:tr h="89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كَما كانَ قايينُ وقتلَ أخاهُ. ولماذا قَتَلهُ؟ لأنَّ أعمالهُ كانت شرِّيرةً، وأعمالُ أخيهِ كانت بارَّةً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12  ne faisons pas comme Caïn, qui était du Malin et qui égorgea son frère. Et pourquoi l’égorgea–t–il ? Parce que ses oeuvres étaient mauvaises, et que celles de son frère étaient justes.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not as Cain who was of the wicked one and murdered his brother. And why did he murder him? Because his works were evil and his brother's righteous.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75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757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3757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569" name="Group 41"/>
          <p:cNvGraphicFramePr>
            <a:graphicFrameLocks noGrp="1"/>
          </p:cNvGraphicFramePr>
          <p:nvPr/>
        </p:nvGraphicFramePr>
        <p:xfrm>
          <a:off x="69850" y="0"/>
          <a:ext cx="9074150" cy="6022976"/>
        </p:xfrm>
        <a:graphic>
          <a:graphicData uri="http://schemas.openxmlformats.org/drawingml/2006/table">
            <a:tbl>
              <a:tblPr rtl="1"/>
              <a:tblGrid>
                <a:gridCol w="4211637"/>
                <a:gridCol w="4862513"/>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الأطهار( 9 : 36 ـ 42 )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في يافا امرأةٌ تلميذةٌ اسمُها طابيثا، التي تفسيرها وتسميتها غَزالَةُ. هذه كانت مُمتلئةً أعمالاً صالحةً وصدقات التي كانت تصنعها. </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Actes 9:36-42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36  Il y avait à Jaffa une femme du nom de Tabitha, ce qui se traduit Dorcas ; elle faisait beaucoup d’œuvres bonnes et d’aumônes.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9:36-42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At Joppa there was a certain disciple named Tabitha, which is translated Dorcas. This woman was full of good works and charitable deeds which she did.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0570" name="Rectangle 42"/>
          <p:cNvSpPr>
            <a:spLocks noGrp="1" noChangeArrowheads="1"/>
          </p:cNvSpPr>
          <p:nvPr>
            <p:ph type="ctrTitle"/>
          </p:nvPr>
        </p:nvSpPr>
        <p:spPr/>
        <p:txBody>
          <a:bodyPr/>
          <a:lstStyle/>
          <a:p>
            <a:r>
              <a:rPr lang="en-US"/>
              <a:t>4a</a:t>
            </a:r>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20" name="Group 16"/>
          <p:cNvGraphicFramePr>
            <a:graphicFrameLocks noGrp="1"/>
          </p:cNvGraphicFramePr>
          <p:nvPr/>
        </p:nvGraphicFramePr>
        <p:xfrm>
          <a:off x="69850" y="44450"/>
          <a:ext cx="9074150" cy="5546726"/>
        </p:xfrm>
        <a:graphic>
          <a:graphicData uri="http://schemas.openxmlformats.org/drawingml/2006/table">
            <a:tbl>
              <a:tblPr rtl="1"/>
              <a:tblGrid>
                <a:gridCol w="4211637"/>
                <a:gridCol w="4862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في تلك الأيَّامِ أنَّها مَرِضَت وماتت، فَغَسَّلُوها ووضعوها في عِلِّيَّةٍ.</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37  Elle tomba malade, en ces jours là, et mourut. Après l’avoir lavée, on la déposa dans une chambre haute.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But it happened in those days that she became sick and died. When they had washed her, they laid her in an upper room.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598" name="Group 46"/>
          <p:cNvGraphicFramePr>
            <a:graphicFrameLocks noGrp="1"/>
          </p:cNvGraphicFramePr>
          <p:nvPr/>
        </p:nvGraphicFramePr>
        <p:xfrm>
          <a:off x="69850" y="115888"/>
          <a:ext cx="9074150" cy="5806378"/>
        </p:xfrm>
        <a:graphic>
          <a:graphicData uri="http://schemas.openxmlformats.org/drawingml/2006/table">
            <a:tbl>
              <a:tblPr rtl="1"/>
              <a:tblGrid>
                <a:gridCol w="4716462"/>
                <a:gridCol w="4357688"/>
              </a:tblGrid>
              <a:tr h="1081088">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كانت لُدَّةُ قريبةً مِنْ يافا، سَمِعَ التَّلامِيذُ أنَّ بُطرسُ هناك، أرسلوا إليه رَجُلَينِ يَطلُبانِ إليهِ أنْ لا يتوانى عن أن يأتي إلينا. فقام بُطرسُ وجاءَ مَعَهُمَا.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Comme Lydda est près de Jaffa et que les disciples avaient appris que Pierre s’y trouvait, ils envoyèrent deux hommes vers lui pour le supplier : Ne tarde pas à passer jusque chez nous. 39 Pierre se leva et partit avec eux.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since Lydda was near</a:t>
                      </a:r>
                      <a:r>
                        <a:rPr kumimoji="0" lang="fr-CA"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Joppa, and the disciples had heard that Peter was there, they sent two men to him, imploring him not to delay in coming to them. 39 Then Peter arose and went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44" name="Group 28"/>
          <p:cNvGraphicFramePr>
            <a:graphicFrameLocks noGrp="1"/>
          </p:cNvGraphicFramePr>
          <p:nvPr/>
        </p:nvGraphicFramePr>
        <p:xfrm>
          <a:off x="179388" y="0"/>
          <a:ext cx="8964612" cy="6344160"/>
        </p:xfrm>
        <a:graphic>
          <a:graphicData uri="http://schemas.openxmlformats.org/drawingml/2006/table">
            <a:tbl>
              <a:tblPr rtl="1"/>
              <a:tblGrid>
                <a:gridCol w="4859337"/>
                <a:gridCol w="4105275"/>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وصلَ أصعدوه إلى العِلِّيَّةِ، فوقفت لديه جَميعُ الأرامل يَبكِينَ ويُرِينَهُ أقمصة وثياباً مما كانت تَعمَلُه غزالةُ وهى معهن. فأخرج بُطرسُ الجميع خارجاً، وجثا على رُكبَتيهِ وصَلَّى،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Lorsqu’il fut arrivé, on le fit monter dans la chambre haute. Toutes les veuves s’approchèrent de lui en pleurant et lui montrèrent les tuniques et les manteaux que faisait Dorcas, lorsqu’elle était avec elles. Pierre mit dehors tout le monde, s’agenouilla et pria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When he had come, they brought him to the upper room. And all the widows stood by him weeping, showing the tunics and garments which Dorcas had made while she was with them. 40 But Peter put them all out, and knelt down and prayed.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32" name="Group 56"/>
          <p:cNvGraphicFramePr>
            <a:graphicFrameLocks noGrp="1"/>
          </p:cNvGraphicFramePr>
          <p:nvPr/>
        </p:nvGraphicFramePr>
        <p:xfrm>
          <a:off x="107950" y="44450"/>
          <a:ext cx="9036050" cy="6709920"/>
        </p:xfrm>
        <a:graphic>
          <a:graphicData uri="http://schemas.openxmlformats.org/drawingml/2006/table">
            <a:tbl>
              <a:tblPr rtl="1"/>
              <a:tblGrid>
                <a:gridCol w="4356100"/>
                <a:gridCol w="46799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التَفتَ إلى الجسدِ وقال: " يا طابيثا قُومِي! " فَفَتَحَتَ عَينَيهَا. ولمَّا أبصرت بُطرسُ جَلست، فَنَاولَهَا يدهُ وأقامها. ثم دعى القِدِّيسينَ </a:t>
                      </a:r>
                      <a:r>
                        <a:rPr kumimoji="0" lang="ar-SA" sz="2800" b="0" i="0" u="none" strike="noStrike" cap="none" normalizeH="0" baseline="0" smtClean="0">
                          <a:ln>
                            <a:noFill/>
                          </a:ln>
                          <a:solidFill>
                            <a:schemeClr val="bg1"/>
                          </a:solidFill>
                          <a:effectLst/>
                          <a:latin typeface="Arial" charset="0"/>
                          <a:cs typeface="Arial" charset="0"/>
                        </a:rPr>
                        <a:t>والأرامل وأوقفها لهم حَيَّةً. وظهر هذا الأمر في كُلِّ يافا، فآمن كثيرون بالربِّ.</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puis, il se tourna vers le corps et dit : Tabitha, lève toi ! Alors elle ouvrit les yeux, et voyant Pierre, elle s’assit. 41  Il lui donna la main et la fit lever. Il appela ensuite les saints et les veuves, et la leur présenta vivante.42  Cela fut connu de tout Jaffa, et beaucoup crurent au Seigneur.</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turning to the body he said, Tabitha, arise. And she opened her eyes, and when she saw Peter she sat up. 41 Then he gave her his hand and lifted her up; and when he had called the saints and widows, he presented her alive. 42 And it became known throughout </a:t>
                      </a:r>
                      <a:r>
                        <a:rPr kumimoji="0" lang="en-US" sz="2400" b="0" i="0" u="none" strike="noStrike" cap="none" normalizeH="0" baseline="0" smtClean="0">
                          <a:ln>
                            <a:noFill/>
                          </a:ln>
                          <a:solidFill>
                            <a:schemeClr val="bg1"/>
                          </a:solidFill>
                          <a:effectLst/>
                          <a:latin typeface="Arial" charset="0"/>
                          <a:cs typeface="Arial" charset="0"/>
                        </a:rPr>
                        <a:t>all Joppa, and </a:t>
                      </a:r>
                      <a:r>
                        <a:rPr kumimoji="0" lang="en-US" sz="2800" b="0" i="0" u="none" strike="noStrike" cap="none" normalizeH="0" baseline="0" smtClean="0">
                          <a:ln>
                            <a:noFill/>
                          </a:ln>
                          <a:solidFill>
                            <a:schemeClr val="bg1"/>
                          </a:solidFill>
                          <a:effectLst/>
                          <a:latin typeface="Arial" charset="0"/>
                          <a:cs typeface="Arial" charset="0"/>
                        </a:rPr>
                        <a:t>many believed on the Lord.</a:t>
                      </a:r>
                      <a:r>
                        <a:rPr kumimoji="0" lang="en-US" sz="24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37" name="Group 37"/>
          <p:cNvGraphicFramePr>
            <a:graphicFrameLocks noGrp="1"/>
          </p:cNvGraphicFramePr>
          <p:nvPr/>
        </p:nvGraphicFramePr>
        <p:xfrm>
          <a:off x="0" y="357166"/>
          <a:ext cx="9144000" cy="6500834"/>
        </p:xfrm>
        <a:graphic>
          <a:graphicData uri="http://schemas.openxmlformats.org/drawingml/2006/table">
            <a:tbl>
              <a:tblPr rtl="1"/>
              <a:tblGrid>
                <a:gridCol w="4535206"/>
                <a:gridCol w="4608794"/>
              </a:tblGrid>
              <a:tr h="186924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( 27 : 9 ، 10 )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الربُّ عِزٌّ لِشعبهِ، وهو موأَزِرُ خلاصِ مسيحهِ. خَلِصْ شعَبكَ وبارِك ميراثَكَ، ارعَهم ارفعهم إلى الأبدِ. </a:t>
                      </a:r>
                      <a:r>
                        <a:rPr kumimoji="0" lang="ar-EG" sz="3200" b="0" i="0" u="none" strike="noStrike" cap="none" normalizeH="0" baseline="0" dirty="0" smtClean="0">
                          <a:ln>
                            <a:noFill/>
                          </a:ln>
                          <a:solidFill>
                            <a:schemeClr val="bg1"/>
                          </a:solidFill>
                          <a:effectLst/>
                          <a:latin typeface="Arial" charset="0"/>
                          <a:cs typeface="Arial" charset="0"/>
                        </a:rPr>
                        <a:t>هللويا</a:t>
                      </a:r>
                      <a:endParaRPr kumimoji="0" lang="en-US"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31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  28:8-9</a:t>
                      </a:r>
                      <a:endParaRPr kumimoji="0" lang="fr-CA" sz="3600" b="0" i="0" u="sng"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8 L’Éternel est une force pour eux, Il est une forteresse pour le salut de son messie.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 9 Sauve ton peuple et bénis ton héritage ! Sois leur berger et leur soutien pour toujours !       </a:t>
                      </a: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Arial" charset="0"/>
                        </a:rPr>
                        <a:t>Psalms 28:8-9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8 The Lord is their strength, And He is the saving refuge of His anointed.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9 Save Your people, And bless Your inheritance; Shepherd them also, And bear them up forever.     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3638" name="Rectangle 38"/>
          <p:cNvSpPr>
            <a:spLocks noGrp="1" noChangeArrowheads="1"/>
          </p:cNvSpPr>
          <p:nvPr>
            <p:ph type="ctrTitle"/>
          </p:nvPr>
        </p:nvSpPr>
        <p:spPr/>
        <p:txBody>
          <a:bodyPr/>
          <a:lstStyle/>
          <a:p>
            <a:r>
              <a:rPr lang="en-US" dirty="0"/>
              <a:t>4pg</a:t>
            </a:r>
          </a:p>
        </p:txBody>
      </p:sp>
      <p:sp>
        <p:nvSpPr>
          <p:cNvPr id="16" name="Text Box 29">
            <a:hlinkClick r:id="" action="ppaction://macro?name=LetThemExaltHimForBishop"/>
          </p:cNvPr>
          <p:cNvSpPr txBox="1">
            <a:spLocks noChangeArrowheads="1"/>
          </p:cNvSpPr>
          <p:nvPr/>
        </p:nvSpPr>
        <p:spPr bwMode="auto">
          <a:xfrm flipV="1">
            <a:off x="7143768" y="6286520"/>
            <a:ext cx="1528762"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63" name="Group 47"/>
          <p:cNvGraphicFramePr>
            <a:graphicFrameLocks noGrp="1"/>
          </p:cNvGraphicFramePr>
          <p:nvPr/>
        </p:nvGraphicFramePr>
        <p:xfrm>
          <a:off x="107950" y="0"/>
          <a:ext cx="9036050" cy="6624576"/>
        </p:xfrm>
        <a:graphic>
          <a:graphicData uri="http://schemas.openxmlformats.org/drawingml/2006/table">
            <a:tbl>
              <a:tblPr rtl="1"/>
              <a:tblGrid>
                <a:gridCol w="4427537"/>
                <a:gridCol w="4608513"/>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لوقا ( 7 : 36 ـ 50 )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وسألهُ واحدٌ من الفرِّيسيِّينَ أن يأكل مَعه، فلمَّا دَخَلَ بيتَ الفَرِّيسيِّ اتَّكأ. وإذا امرأةٌ في المدينة كانت خاطئةً، إذ علِمت أنَّه مُتَّكئٌ في بيت الفرِّيسيِّ،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Luc 7:36-50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36  Un des Pharisiens pria Jésus de manger avec lui. Jésus entra dans la maison du Pharisien et se mit à table. 37  Et voici qu’une femme pécheresse, qui était dans la ville, sut qu’il était à table dans la maison du Pharisien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Luke 7:36-50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one of the Pharisees asked Him to eat with him. And He went to the Pharisee's house, and sat down to eat. 37 And behold, a woman in the city who was a sinner, when she knew that Jesus sat at the table in the Pharisee's house,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2864" name="Rectangle 48"/>
          <p:cNvSpPr>
            <a:spLocks noGrp="1" noChangeArrowheads="1"/>
          </p:cNvSpPr>
          <p:nvPr>
            <p:ph type="ctrTitle"/>
          </p:nvPr>
        </p:nvSpPr>
        <p:spPr/>
        <p:txBody>
          <a:bodyPr/>
          <a:lstStyle/>
          <a:p>
            <a:r>
              <a:rPr lang="en-US" dirty="0"/>
              <a:t>4g</a:t>
            </a:r>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04" name="Group 56"/>
          <p:cNvGraphicFramePr>
            <a:graphicFrameLocks noGrp="1"/>
          </p:cNvGraphicFramePr>
          <p:nvPr/>
        </p:nvGraphicFramePr>
        <p:xfrm>
          <a:off x="34925" y="0"/>
          <a:ext cx="9109075" cy="6002784"/>
        </p:xfrm>
        <a:graphic>
          <a:graphicData uri="http://schemas.openxmlformats.org/drawingml/2006/table">
            <a:tbl>
              <a:tblPr rtl="1"/>
              <a:tblGrid>
                <a:gridCol w="4643437"/>
                <a:gridCol w="4465638"/>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أخذت قارورة طيبٍ</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ووقفت عند قدميه من ورائه باكيةً،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وابتدأت تَبُـلُّ قدميه بدموعها، وتمسحُهما بشعر رأسها، وكانت تُقَبِّلُ قدَميهِ وتدهنُهُما بالطِّيبِ.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elle apporta un vase d’albâtre plein de parfum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et se tint derrière à ses pieds. Elle pleurait et se mit à mouiller de ses larmes les pieds de Jésus, puis elle les essuyait avec ses cheveux, les embrassait et répandait sur eux du parfum.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brought an alabaster flask of fragrant oil, 38 and stood at His feet behind Him weeping; and she began to wash His feet with her tears, and wiped them with the hair of her head; and she kissed His feet and anointed them with the fragrant oil.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36" name="Group 28"/>
          <p:cNvGraphicFramePr>
            <a:graphicFrameLocks noGrp="1"/>
          </p:cNvGraphicFramePr>
          <p:nvPr/>
        </p:nvGraphicFramePr>
        <p:xfrm>
          <a:off x="69850" y="44450"/>
          <a:ext cx="9074150" cy="6441696"/>
        </p:xfrm>
        <a:graphic>
          <a:graphicData uri="http://schemas.openxmlformats.org/drawingml/2006/table">
            <a:tbl>
              <a:tblPr rtl="1"/>
              <a:tblGrid>
                <a:gridCol w="4211637"/>
                <a:gridCol w="4862513"/>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فلمَّا رأى الفرِّيسيُّ الذي دعاه، تكلَّم في نفسه قائلاً: " لو كان هذا نبيَّاً لَعَلِمَ مَن هيَ وكيف حال هذه المرأة التي لمسته! وإنَّها خاطئةٌ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فأجاب يسوع وقال له: " يا سمعان عندي قولٌ أقولُه لكَ "</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39 A cette vue, le Pharisien qui l’avait invité dit en lui–même : Si cet homme était prophète, il saurait qui est la femme qui le touche et ce qu’elle est : une pécheresse. 40  Jésus prit la parole et lui dit : Simon, j’ai quelque chose à te dire.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Now when the Pharisee who had invited Him saw this, he spoke to himself, saying, This man, if He were a prophet, would know who and what manner of woman this is who is touching Him, for she is a sinner. 40 And Jesus answered and said to him, Simon, I have something to say to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05" name="Group 33"/>
          <p:cNvGraphicFramePr>
            <a:graphicFrameLocks noGrp="1"/>
          </p:cNvGraphicFramePr>
          <p:nvPr/>
        </p:nvGraphicFramePr>
        <p:xfrm>
          <a:off x="69850" y="0"/>
          <a:ext cx="9074150" cy="5879530"/>
        </p:xfrm>
        <a:graphic>
          <a:graphicData uri="http://schemas.openxmlformats.org/drawingml/2006/table">
            <a:tbl>
              <a:tblPr rtl="1"/>
              <a:tblGrid>
                <a:gridCol w="4427537"/>
                <a:gridCol w="4646613"/>
              </a:tblGrid>
              <a:tr h="1484313">
                <a:tc gridSpan="2">
                  <a:txBody>
                    <a:bodyPr/>
                    <a:lstStyle/>
                    <a:p>
                      <a:pPr marL="0" marR="0" lvl="0" indent="0" algn="r" defTabSz="914400" rtl="1" eaLnBrk="1" fontAlgn="base" latinLnBrk="0" hangingPunct="1">
                        <a:lnSpc>
                          <a:spcPct val="105000"/>
                        </a:lnSpc>
                        <a:spcBef>
                          <a:spcPct val="2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فقال: " قُل يا أيُّها المُعلِّم ". فأجاب يسوع وقال لهُ: " كان لمُداينٍ مَديونان. كان على الواحِد خمس مئة دينارٍ وعلى الآخر خمسـونَ. إذ لم يكن لهما ما يُوفيان سامـحهُما جميعاً.</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41 Maître, parle, répondit il. – Un créancier avait deux débiteurs ; l’un devait cinq cents deniers et l’autre cinquante. 42  Comme ils n’avaient pas de quoi payer, il leur fit grâce de leur dette à tous deux.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So he said, Teacher, say it. There was a certain creditor who had two debtors. One owed five hundred denarii, and the other fifty. 42 And when they had nothing with which to repay, he freely forgave them both.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41" name="Group 29"/>
          <p:cNvGraphicFramePr>
            <a:graphicFrameLocks noGrp="1"/>
          </p:cNvGraphicFramePr>
          <p:nvPr/>
        </p:nvGraphicFramePr>
        <p:xfrm>
          <a:off x="69850" y="44450"/>
          <a:ext cx="9074150" cy="5917440"/>
        </p:xfrm>
        <a:graphic>
          <a:graphicData uri="http://schemas.openxmlformats.org/drawingml/2006/table">
            <a:tbl>
              <a:tblPr rtl="1"/>
              <a:tblGrid>
                <a:gridCol w="4356100"/>
                <a:gridCol w="47180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أيُّهما يحبَّه أكثر؟ " فأجاب سمعان وقال: " أظنُّ أن الذي سامحَهُ بالأكثر ". أمَّا هو فقال له: " بالصَّواب حَكَمتَ "</a:t>
                      </a:r>
                      <a:r>
                        <a:rPr kumimoji="0" lang="ar-SA" sz="28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ثم</a:t>
                      </a:r>
                      <a:r>
                        <a:rPr kumimoji="0" lang="ar-SA" sz="3200" b="0" i="0" u="none" strike="noStrike" cap="none" normalizeH="0" baseline="0" smtClean="0">
                          <a:ln>
                            <a:noFill/>
                          </a:ln>
                          <a:solidFill>
                            <a:schemeClr val="bg1"/>
                          </a:solidFill>
                          <a:effectLst/>
                          <a:latin typeface="Arial" charset="0"/>
                          <a:cs typeface="Arial" charset="0"/>
                        </a:rPr>
                        <a:t>َ إلتفت إلى المرأة وقال لسمعان: أترى هذه المرأة؟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Lequel l’aimera le plus ? 43 Simon répondit : Celui, je suppose, auquel il a fait grâce de la plus grosse somme. Jésus lui dit : Tu as bien jugé. Puis il se tourna vers la femme et dit à Simon : Vois–tu cette femme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Tell Me, therefore, which of them will love him more? 43 Simon answered and said, I suppose the one whom he forgave more. And He said to him, You have rightly judged. 44 Then He turned to  the woman and said to Simon, Do you see this woman?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737" name="Group 41"/>
          <p:cNvGraphicFramePr>
            <a:graphicFrameLocks noGrp="1"/>
          </p:cNvGraphicFramePr>
          <p:nvPr/>
        </p:nvGraphicFramePr>
        <p:xfrm>
          <a:off x="69850" y="0"/>
          <a:ext cx="9074150" cy="5918138"/>
        </p:xfrm>
        <a:graphic>
          <a:graphicData uri="http://schemas.openxmlformats.org/drawingml/2006/table">
            <a:tbl>
              <a:tblPr rtl="1"/>
              <a:tblGrid>
                <a:gridCol w="4932362"/>
                <a:gridCol w="4141788"/>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إنِّي دخلتُ بيتَكَ وماءً لأجل رجليَّ لم تُعطِ. وأمَّا هذه فقد بلَّت رجليَّ بدموعها ومسحتهُما بشعرها. أنتَ لم تُقبِّل فمي، وأمَّا هذه فمُنذُ دخَلْتُ لم تكُفَّ عن تقبيل رجليَّ</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Je suis entré dans ta maison, et tu ne m’as pas donné d’eau pour mes pieds ; mais elle, elle a mouillé mes pieds de ses larmes et les a essuyés avec ses cheveux. 45  Tu ne m’as pas donné de baiser, mais elle, depuis que je suis entré, elle n’a pas cessé de me baiser les pieds.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entered your house; you gave Me no water for My feet, but she has washed My feet with her tears and wiped them with the hair of her head. 45 You gave Me no kiss, but this woman has not ceased to kiss My feet since the time I came 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053" name="Group 21"/>
          <p:cNvGraphicFramePr>
            <a:graphicFrameLocks noGrp="1"/>
          </p:cNvGraphicFramePr>
          <p:nvPr/>
        </p:nvGraphicFramePr>
        <p:xfrm>
          <a:off x="107950" y="0"/>
          <a:ext cx="9036050" cy="5917440"/>
        </p:xfrm>
        <a:graphic>
          <a:graphicData uri="http://schemas.openxmlformats.org/drawingml/2006/table">
            <a:tbl>
              <a:tblPr rtl="1"/>
              <a:tblGrid>
                <a:gridCol w="4787900"/>
                <a:gridCol w="4248150"/>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بزيتٍ لم تَدهن رأسي، وأمَّا هذه فقد دَهنت بالطِّيبِ رجليَّ. من أجل ذلك أقول لكَ: أن خطاياها الكثيرة مغفورة لها لأنَّها أحبَّت كثيراً. والذي يُغفر له قليلٌ يحبُّ قليلاً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46 Tu n’as pas répandu d’huile sur ma tête ; mais elle, elle a répandu du parfum sur mes pieds. 47  C’est pourquoi, je te le dis, ses nombreux péchés sont pardonnés, puisqu’elle a beaucoup aimé. Mais celui a qui l’on pardonne peu aime peu.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You did not anoint My head with oil, but this woman has anointed My feet with fragrant oil. 47 Therefore I say to you, her sins, which are many, are forgiven, for she loved much. But to whom little is forgiven, the same loves little.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769" name="Group 49"/>
          <p:cNvGraphicFramePr>
            <a:graphicFrameLocks noGrp="1"/>
          </p:cNvGraphicFramePr>
          <p:nvPr/>
        </p:nvGraphicFramePr>
        <p:xfrm>
          <a:off x="69850" y="0"/>
          <a:ext cx="9074150" cy="6173472"/>
        </p:xfrm>
        <a:graphic>
          <a:graphicData uri="http://schemas.openxmlformats.org/drawingml/2006/table">
            <a:tbl>
              <a:tblPr rtl="1"/>
              <a:tblGrid>
                <a:gridCol w="4427537"/>
                <a:gridCol w="4646613"/>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ثمَّ قال لها: " مغفورةٌ لكِ خطاياكِ ". فابتدأ المُتَّكئون يقولون في أنفُسهم: " مَن هو هذا الذي يغفِر خطايا أيضاً؟ ". فقال للمرأة: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إيمانُكِ قد خلَّصكِ! اذهبي بسلام </a:t>
                      </a:r>
                      <a:r>
                        <a:rPr kumimoji="0" lang="ar-SA" sz="36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rgbClr val="FF9900"/>
                          </a:solidFill>
                          <a:effectLst/>
                          <a:latin typeface="Arial" charset="0"/>
                          <a:cs typeface="Arial" charset="0"/>
                        </a:rPr>
                        <a:t>( والمجد للـه دائماً ).</a:t>
                      </a:r>
                      <a:endParaRPr kumimoji="0" lang="en-US" sz="32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48 Et il dit à la femme : Tes péchés sont pardonnés. 49 Ceux qui étaient à table avec lui se mirent à dire en eux–mêmes : Qui est celui–ci, qui pardonne même les péchés.</a:t>
                      </a:r>
                      <a:endParaRPr kumimoji="0" lang="fr-CA"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Then He said to her, Your sins are forgiven. 49 And those who sat at the table with Him began to say to themselves, Who is this who even forgives sins? 50 Then He said to the woman, Your faith has saved you. Go in peace.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a:t>
                      </a:r>
                      <a:r>
                        <a:rPr kumimoji="0" lang="en-US" sz="2000" b="1" i="0" u="none" strike="noStrike" cap="none" normalizeH="0" baseline="0" smtClean="0">
                          <a:ln>
                            <a:noFill/>
                          </a:ln>
                          <a:solidFill>
                            <a:srgbClr val="FF9900"/>
                          </a:solidFill>
                          <a:effectLst/>
                          <a:latin typeface="Arial" charset="0"/>
                          <a:cs typeface="Arial" charset="0"/>
                        </a:rPr>
                        <a:t>fore</a:t>
                      </a:r>
                      <a:r>
                        <a:rPr kumimoji="0" lang="en-US" sz="2400" b="1" i="0" u="none" strike="noStrike" cap="none" normalizeH="0" baseline="0" smtClean="0">
                          <a:ln>
                            <a:noFill/>
                          </a:ln>
                          <a:solidFill>
                            <a:srgbClr val="FF9900"/>
                          </a:solidFill>
                          <a:effectLst/>
                          <a:latin typeface="Arial" charset="0"/>
                          <a:cs typeface="Arial" charset="0"/>
                        </a:rPr>
                        <a:t>v</a:t>
                      </a:r>
                      <a:r>
                        <a:rPr kumimoji="0" lang="en-US" sz="2000" b="1" i="0" u="none" strike="noStrike" cap="none" normalizeH="0" baseline="0" smtClean="0">
                          <a:ln>
                            <a:noFill/>
                          </a:ln>
                          <a:solidFill>
                            <a:srgbClr val="FF9900"/>
                          </a:solidFill>
                          <a:effectLst/>
                          <a:latin typeface="Arial" charset="0"/>
                          <a:cs typeface="Arial" charset="0"/>
                        </a:rPr>
                        <a:t>er</a:t>
                      </a:r>
                      <a:r>
                        <a:rPr kumimoji="0" lang="en-US" sz="2400" b="1" i="0" u="none" strike="noStrike" cap="none" normalizeH="0" baseline="0" smtClean="0">
                          <a:ln>
                            <a:noFill/>
                          </a:ln>
                          <a:solidFill>
                            <a:srgbClr val="FF9900"/>
                          </a:solidFill>
                          <a:effectLst/>
                          <a:latin typeface="Arial" charset="0"/>
                          <a:cs typeface="Arial" charset="0"/>
                        </a:rPr>
                        <a:t>.)</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38" name="Group 10"/>
          <p:cNvGraphicFramePr>
            <a:graphicFrameLocks noGrp="1"/>
          </p:cNvGraphicFramePr>
          <p:nvPr/>
        </p:nvGraphicFramePr>
        <p:xfrm>
          <a:off x="395288" y="404813"/>
          <a:ext cx="8137525" cy="496824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Fifth Sunday of The Month of Tout</a:t>
                      </a:r>
                      <a:endParaRPr kumimoji="0" lang="ar-EG"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الأحد الخامس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توت</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Cinquième Dimanche du mois de </a:t>
                      </a:r>
                      <a:r>
                        <a:rPr kumimoji="0" lang="en-US" sz="4000" b="0" i="0" u="none" strike="noStrike" cap="none" normalizeH="0" baseline="0" smtClean="0">
                          <a:ln>
                            <a:noFill/>
                          </a:ln>
                          <a:solidFill>
                            <a:srgbClr val="FF9900"/>
                          </a:solidFill>
                          <a:effectLst/>
                          <a:latin typeface="Arial" charset="0"/>
                          <a:cs typeface="Arial" charset="0"/>
                        </a:rPr>
                        <a:t>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955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78" name="Group 2"/>
          <p:cNvGraphicFramePr>
            <a:graphicFrameLocks noGrp="1"/>
          </p:cNvGraphicFramePr>
          <p:nvPr/>
        </p:nvGraphicFramePr>
        <p:xfrm>
          <a:off x="107950" y="115888"/>
          <a:ext cx="8928100" cy="6538977"/>
        </p:xfrm>
        <a:graphic>
          <a:graphicData uri="http://schemas.openxmlformats.org/drawingml/2006/table">
            <a:tbl>
              <a:tblPr rtl="1"/>
              <a:tblGrid>
                <a:gridCol w="4608512"/>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15:1-2</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ياربُّ مَن يسكنُ في مَسكنِكَ، أو مَن يَحلُّ في جبلِ قُدسِكَ. إلاَّ السَّالِكُ بلا عيبٍ، ويعملُ البرَّ ويتكلَّمُ الحقَّ في قلبهِ.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15:1-2</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Seigneur, qui sera reçu dans ta tente? Qui demeurera sur ta montagne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L'homme à la conduite intègre, qui pratique la justice et dont les pensées sont honnêtes,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 He who walks uprightly, And works righteousness, And speaks the truth in his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en-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80589" name="Rectangle 13"/>
          <p:cNvSpPr>
            <a:spLocks noGrp="1" noChangeArrowheads="1"/>
          </p:cNvSpPr>
          <p:nvPr>
            <p:ph type="ctrTitle"/>
          </p:nvPr>
        </p:nvSpPr>
        <p:spPr/>
        <p:txBody>
          <a:bodyPr/>
          <a:lstStyle/>
          <a:p>
            <a:r>
              <a:rPr lang="en-US" dirty="0"/>
              <a:t>5pv</a:t>
            </a:r>
          </a:p>
        </p:txBody>
      </p:sp>
      <p:sp>
        <p:nvSpPr>
          <p:cNvPr id="16" name="Text Box 29">
            <a:hlinkClick r:id="" action="ppaction://macro?name=LetThemExaltHimForBishop"/>
          </p:cNvPr>
          <p:cNvSpPr txBox="1">
            <a:spLocks noChangeArrowheads="1"/>
          </p:cNvSpPr>
          <p:nvPr/>
        </p:nvSpPr>
        <p:spPr bwMode="auto">
          <a:xfrm>
            <a:off x="7072330" y="6143644"/>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602" name="Group 2"/>
          <p:cNvGraphicFramePr>
            <a:graphicFrameLocks noGrp="1"/>
          </p:cNvGraphicFramePr>
          <p:nvPr/>
        </p:nvGraphicFramePr>
        <p:xfrm>
          <a:off x="34925" y="115888"/>
          <a:ext cx="9074150" cy="6644640"/>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يوحنا  </a:t>
                      </a:r>
                      <a:r>
                        <a:rPr kumimoji="0" lang="ar-EG" sz="3200" b="0" i="0" u="sng" strike="noStrike" cap="none" normalizeH="0" baseline="0" smtClean="0">
                          <a:ln>
                            <a:noFill/>
                          </a:ln>
                          <a:solidFill>
                            <a:srgbClr val="FF9933"/>
                          </a:solidFill>
                          <a:effectLst/>
                          <a:latin typeface="Arial" charset="0"/>
                          <a:cs typeface="Arial" charset="0"/>
                        </a:rPr>
                        <a:t>( 4 : </a:t>
                      </a:r>
                      <a:r>
                        <a:rPr kumimoji="0" lang="ar-SA" sz="3200" b="0" i="0" u="sng" strike="noStrike" cap="none" normalizeH="0" baseline="0" smtClean="0">
                          <a:ln>
                            <a:noFill/>
                          </a:ln>
                          <a:solidFill>
                            <a:srgbClr val="FF9933"/>
                          </a:solidFill>
                          <a:effectLst/>
                          <a:latin typeface="Arial" charset="0"/>
                          <a:cs typeface="Arial" charset="0"/>
                        </a:rPr>
                        <a:t>46 ـ 53 )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في كفر ناحوم عبدٌ لملكٍ ابنه مريضٌ. هذا إذ سَمعَ أنَّ يسوعَ قد جاءَ من اليهوديَّةِ إلى الجليل انطلقَ إليهِ، وسألَهُ أن يَنزل ويَشفي ابنهُ. لأنَّه كان مُشرفاً على الموتِ.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27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4 : 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Il y avait un officier royal dont le fils était malade à Capharnaüm. 47 ayant entendu dire que Jésus arrivait de Judée en Galilée, il vint le trouver et le priait de descendre guérir son fils qui se mourait.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4:46-53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And there was a certain nobleman whose son was sick at Capernaum 47 When he heard that Jesus had come out of Judea into Galilee, he went to Him and implored Him to come down and heal his son, for he was at the point of death.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81613" name="Rectangle 13"/>
          <p:cNvSpPr>
            <a:spLocks noGrp="1" noChangeArrowheads="1"/>
          </p:cNvSpPr>
          <p:nvPr>
            <p:ph type="ctrTitle"/>
          </p:nvPr>
        </p:nvSpPr>
        <p:spPr/>
        <p:txBody>
          <a:bodyPr/>
          <a:lstStyle/>
          <a:p>
            <a:r>
              <a:rPr lang="en-US" dirty="0"/>
              <a:t>5v</a:t>
            </a:r>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26" name="Group 2"/>
          <p:cNvGraphicFramePr>
            <a:graphicFrameLocks noGrp="1"/>
          </p:cNvGraphicFramePr>
          <p:nvPr/>
        </p:nvGraphicFramePr>
        <p:xfrm>
          <a:off x="34925" y="44450"/>
          <a:ext cx="9074150" cy="6467793"/>
        </p:xfrm>
        <a:graphic>
          <a:graphicData uri="http://schemas.openxmlformats.org/drawingml/2006/table">
            <a:tbl>
              <a:tblPr rtl="1"/>
              <a:tblGrid>
                <a:gridCol w="4321175"/>
                <a:gridCol w="4752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يسوع: " لا تؤمنونَ إنْ لم تُعاينوا آياتٍ وعجائبَ! " قال له عبدُ المَلِكِ: " يا سيِّدي، انزل قبل أن يموتَ فتاي ". قال له يسوع: " امضِ. ابنُكَ حيٌّ ". فآمنَ الرَّجلُ بالقولِ الذي قاله له يسوع، وذهبَ.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Jésus lui dit "Si vous ne voyez signes et prodiges, vous ne croirez donc jamais! 49 L'officier lui dit: "Seigneur, descends avant que mon enfant ne meure!" 50 Jésus lui dit: "Va, ton fils vit." Cet homme crut à la parole que Jésus lui avait dite et il se mit en route.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Then Jesus said to him, Unless you people see signs and wonders, you will by no means believe. 49 The nobleman said to Him, Sir, come down before my child dies! 50 Jesus said to him, Go your way; your son lives. So the man believed the word that Jesus spoke to him, and he went his way.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50" name="Group 2"/>
          <p:cNvGraphicFramePr>
            <a:graphicFrameLocks noGrp="1"/>
          </p:cNvGraphicFramePr>
          <p:nvPr/>
        </p:nvGraphicFramePr>
        <p:xfrm>
          <a:off x="34925" y="115888"/>
          <a:ext cx="9001125" cy="6497638"/>
        </p:xfrm>
        <a:graphic>
          <a:graphicData uri="http://schemas.openxmlformats.org/drawingml/2006/table">
            <a:tbl>
              <a:tblPr rtl="1"/>
              <a:tblGrid>
                <a:gridCol w="4392612"/>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نازلٌ استقبلهُ عبيدُهُ قائلينَ: " إنَّ ابنَكَ حيٌّ ". فاستخبرهُمْ عن السَّاعةِ التي فيها أخذ يَتعافَى، فقالوا له: " أمس في السَّاعةِ السَّابعةِ تركتهُ الحُمَّى ".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 Tandis qu'il descendait, ses serviteurs vinrent à sa rencontre et dirent: "Ton enfant vit!" 52 Il leur demanda à quelle heure il s'était trouvé mieux et ils répondirent: "C'est hier, à la septième heure, que la fièvre l'a quitté."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And as he was now going down, his servants met him and told him, saying, Your son lives! 52 Then he inquired of them the hour when he got better. And they said to him, Yesterday at the seventh hour the fever left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74" name="Group 2"/>
          <p:cNvGraphicFramePr>
            <a:graphicFrameLocks noGrp="1"/>
          </p:cNvGraphicFramePr>
          <p:nvPr/>
        </p:nvGraphicFramePr>
        <p:xfrm>
          <a:off x="34925" y="115888"/>
          <a:ext cx="9074150" cy="5907088"/>
        </p:xfrm>
        <a:graphic>
          <a:graphicData uri="http://schemas.openxmlformats.org/drawingml/2006/table">
            <a:tbl>
              <a:tblPr rtl="1"/>
              <a:tblGrid>
                <a:gridCol w="4465637"/>
                <a:gridCol w="46085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ففهِمَ أبوه أنَّه في تلكَ السَّاعةِ التي قال له فيها يسوعُ إنَّ ابنَكَ حيٌّ. فآمنَ هو وبيتهُ كلُّه.</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Le père constata que c'était à cette heure même que Jésus lui avait dit: "Ton fils vit." Dès lors il crut, lui et toute sa maisonnée.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So the father knew that it was at the same hour in which Jesus said to him, Your son lives. And he himself believed, and his whole household.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8569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2" name="Group 2"/>
          <p:cNvGraphicFramePr>
            <a:graphicFrameLocks noGrp="1"/>
          </p:cNvGraphicFramePr>
          <p:nvPr/>
        </p:nvGraphicFramePr>
        <p:xfrm>
          <a:off x="107950" y="44450"/>
          <a:ext cx="9001125" cy="6265863"/>
        </p:xfrm>
        <a:graphic>
          <a:graphicData uri="http://schemas.openxmlformats.org/drawingml/2006/table">
            <a:tbl>
              <a:tblPr rtl="1"/>
              <a:tblGrid>
                <a:gridCol w="4465637"/>
                <a:gridCol w="453548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24:3-4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مَن يَصعدُ إلى جبلِ الربِّ، أو مَن يقومُ في موضع قُدسِهِ. الطَّاهِرُ بيديِهِ، النَّقِيُّ بقلبِهِ. 		 هللويا.</a:t>
                      </a:r>
                      <a:endParaRPr kumimoji="0" lang="ar-EG"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Qui gravira la montagne du Seigneur? Qui se tiendra dans son saint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L'homme aux mains innocentes et au cœur pur,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Who may ascend into the hill of the Lord? Or who may stand in His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He who has clean hands and a pure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86733" name="Rectangle 13"/>
          <p:cNvSpPr>
            <a:spLocks noGrp="1" noChangeArrowheads="1"/>
          </p:cNvSpPr>
          <p:nvPr>
            <p:ph type="ctrTitle"/>
          </p:nvPr>
        </p:nvSpPr>
        <p:spPr/>
        <p:txBody>
          <a:bodyPr/>
          <a:lstStyle/>
          <a:p>
            <a:r>
              <a:rPr lang="en-US" dirty="0"/>
              <a:t>5pm</a:t>
            </a:r>
          </a:p>
        </p:txBody>
      </p:sp>
      <p:sp>
        <p:nvSpPr>
          <p:cNvPr id="16" name="Text Box 29">
            <a:hlinkClick r:id="" action="ppaction://macro?name=LetThemExaltHimForBishop"/>
          </p:cNvPr>
          <p:cNvSpPr txBox="1">
            <a:spLocks noChangeArrowheads="1"/>
          </p:cNvSpPr>
          <p:nvPr/>
        </p:nvSpPr>
        <p:spPr bwMode="auto">
          <a:xfrm>
            <a:off x="7072330" y="5715016"/>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6" name="Group 2"/>
          <p:cNvGraphicFramePr>
            <a:graphicFrameLocks noGrp="1"/>
          </p:cNvGraphicFramePr>
          <p:nvPr/>
        </p:nvGraphicFramePr>
        <p:xfrm>
          <a:off x="34925" y="115888"/>
          <a:ext cx="9074150" cy="6581839"/>
        </p:xfrm>
        <a:graphic>
          <a:graphicData uri="http://schemas.openxmlformats.org/drawingml/2006/table">
            <a:tbl>
              <a:tblPr rtl="1"/>
              <a:tblGrid>
                <a:gridCol w="4032250"/>
                <a:gridCol w="504190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يوحنا ( 3 : 17 ـ 21 )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لم يُرسِل اللهُ ابنَهُ إلى العالم ليَدينَ العالمَ، بل ليَخلُصَ به العالمُ. فمَن يؤمن به لا يُدانُ،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Jean 3 : 17 - 21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Dieu n'a pas envoyé son Fils dans le monde pour juger le monde, mais pour que le monde soit sauvé par lui. 18 Qui croit en lui n'est pas jugé; qui ne croit pas est déjà jugé,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John 3:17-21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God did not send His Son into the world to condemn the world, but that the world through Him might be saved. 18 He who believes in Him is not condemned; but he who does not believe is condemned already,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87757" name="Rectangle 13"/>
          <p:cNvSpPr>
            <a:spLocks noGrp="1" noChangeArrowheads="1"/>
          </p:cNvSpPr>
          <p:nvPr>
            <p:ph type="ctrTitle"/>
          </p:nvPr>
        </p:nvSpPr>
        <p:spPr/>
        <p:txBody>
          <a:bodyPr/>
          <a:lstStyle/>
          <a:p>
            <a:r>
              <a:rPr lang="en-US" dirty="0"/>
              <a:t>5m</a:t>
            </a:r>
          </a:p>
        </p:txBody>
      </p:sp>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70" name="Group 2"/>
          <p:cNvGraphicFramePr>
            <a:graphicFrameLocks noGrp="1"/>
          </p:cNvGraphicFramePr>
          <p:nvPr/>
        </p:nvGraphicFramePr>
        <p:xfrm>
          <a:off x="107950" y="115888"/>
          <a:ext cx="9001125" cy="6119813"/>
        </p:xfrm>
        <a:graphic>
          <a:graphicData uri="http://schemas.openxmlformats.org/drawingml/2006/table">
            <a:tbl>
              <a:tblPr rtl="1"/>
              <a:tblGrid>
                <a:gridCol w="4321175"/>
                <a:gridCol w="46799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لا يؤمن به، فقد دِينَ، لأنَّه لم يؤمن بِاسم ابن الله الوحيد. وهذه هيَ الدَّينونة: إنَّ النُّور قد جاءَ إلى العالم، وأحبَّ النَّاس الظُّلمة أكثر مِن النُّور، لأنَّ أعمالَهُم كانت شرِّيرةً.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parce qu'il n'a pas cru au nom du Fils unique de Dieu. 19 Et le jugement le voici: la lumière est venue dans le monde, et les hommes ont préféré l'obscurité à la lumière parce que leurs oeuvres étaient mauvaises.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794" name="Group 2"/>
          <p:cNvGraphicFramePr>
            <a:graphicFrameLocks noGrp="1"/>
          </p:cNvGraphicFramePr>
          <p:nvPr/>
        </p:nvGraphicFramePr>
        <p:xfrm>
          <a:off x="34925" y="115888"/>
          <a:ext cx="9001125" cy="6352032"/>
        </p:xfrm>
        <a:graphic>
          <a:graphicData uri="http://schemas.openxmlformats.org/drawingml/2006/table">
            <a:tbl>
              <a:tblPr rtl="1"/>
              <a:tblGrid>
                <a:gridCol w="4679950"/>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كلَّ مَن يَعملُ الشَّر يُبغِضُ النُّور، ولا يأتى إلى النُّور، لئلاَّ توبَّخ أعماله لأنَّها شرِّيرة. والذي يفعل الحقَّ فيأتي إلى النُّور، لكي تَظهر أعمالَهُ أنَّها باللهِ مَعمولةٌ.</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En effet, quiconque fait le mal hait la lumière et ne vient pas à la lumière, de crainte que ses oeuvres soient démasquées. 21 Celui qui fait la vérité vient à la lumière pour que ses oeuvres soient manifestées, elles qui ont été accomplies en Dieu.</a:t>
                      </a:r>
                      <a:endParaRPr kumimoji="0" lang="ar-EG"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08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08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082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6" name="Group 2"/>
          <p:cNvGraphicFramePr>
            <a:graphicFrameLocks noGrp="1"/>
          </p:cNvGraphicFramePr>
          <p:nvPr/>
        </p:nvGraphicFramePr>
        <p:xfrm>
          <a:off x="34925" y="44450"/>
          <a:ext cx="9145588" cy="6678168"/>
        </p:xfrm>
        <a:graphic>
          <a:graphicData uri="http://schemas.openxmlformats.org/drawingml/2006/table">
            <a:tbl>
              <a:tblPr rtl="1"/>
              <a:tblGrid>
                <a:gridCol w="4679950"/>
                <a:gridCol w="44656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en-US" sz="2800" b="0" i="0" u="sng" strike="noStrike" cap="none" normalizeH="0" baseline="0" smtClean="0">
                          <a:ln>
                            <a:noFill/>
                          </a:ln>
                          <a:solidFill>
                            <a:srgbClr val="FF9933"/>
                          </a:solidFill>
                          <a:effectLst/>
                          <a:latin typeface="Arial" charset="0"/>
                          <a:cs typeface="Arial" charset="0"/>
                        </a:rPr>
                        <a:t>7:1-17</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مَلكي صادقَ هذا، مَلِكَ ساليمَ، كاهِنَ اللهِ العليِّ، الذي خرجَ لاستقبال إبراهيمَ حالَ رجوعه من كَسرَةِ المُلوكِ وبارَكهُ، الذي قَسَمَ لهُ إبراهيمُ عُشراً مِنْ كُلِّ شيءٍ يمتلكه. المُتَرْجَمَ أوَّلاً " مَلِكَ البرِّ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Hébreux </a:t>
                      </a:r>
                      <a:r>
                        <a:rPr kumimoji="0" lang="en-US" sz="2800" b="0" i="0" u="sng" strike="noStrike" cap="none" normalizeH="0" baseline="0" smtClean="0">
                          <a:ln>
                            <a:noFill/>
                          </a:ln>
                          <a:solidFill>
                            <a:srgbClr val="FF9933"/>
                          </a:solidFill>
                          <a:effectLst/>
                          <a:latin typeface="Arial" charset="0"/>
                          <a:cs typeface="Arial" charset="0"/>
                        </a:rPr>
                        <a:t>7:1-17</a:t>
                      </a:r>
                      <a:endParaRPr kumimoji="0" lang="fr-FR" sz="28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Ce Melkisédeq, roi de Salem, prêtre du Dieu très haut, est allé à la rencontre d'Abraham, lorsque celui-ci revenait du combat contre les rois, et l'a béni. 2 C'est à lui qu'Abraham remit la dîme de tout. D'abord, il porte un nom qui se traduit "roi de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  7:1-17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For this Melchizedek, king of Salem, priest of the Most High God, who met Abraham returning from the slaughter of the kings and blessed him, 2 to whom also Abraham gave a tenth part of all, first being translated king of righteousness,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2877" name="Rectangle 13"/>
          <p:cNvSpPr>
            <a:spLocks noGrp="1" noChangeArrowheads="1"/>
          </p:cNvSpPr>
          <p:nvPr>
            <p:ph type="ctrTitle"/>
          </p:nvPr>
        </p:nvSpPr>
        <p:spPr/>
        <p:txBody>
          <a:bodyPr/>
          <a:lstStyle/>
          <a:p>
            <a:r>
              <a:rPr lang="en-US"/>
              <a:t>5p</a:t>
            </a:r>
          </a:p>
        </p:txBody>
      </p:sp>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90" name="Group 2"/>
          <p:cNvGraphicFramePr>
            <a:graphicFrameLocks noGrp="1"/>
          </p:cNvGraphicFramePr>
          <p:nvPr/>
        </p:nvGraphicFramePr>
        <p:xfrm>
          <a:off x="34925" y="115888"/>
          <a:ext cx="9074150" cy="621823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أيضاً مَلِكَ ساليمَ " الذي معناه " مَلِكَ السَّلام " بلا أبٍ، بلا أُمٍّ، بلا نسبٍ. لا بداءَةَ أيَّام لهُ ولا نهايَةَ حياةٍ. بل هو مُشبَّهٌ بِابنِ اللهِ، يبقَى كاهناً إلى الأبدِ.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ensuite, il est aussi roi de Salem, c'est-à-dire roi de paix. 3 Lui qui n'a ni père, ni mère, ni généalogie, ni commencement pour ses jours, ni fin pour sa vie, mais qui est assimilé au Fils de Dieu reste prêtre à perpétuité.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then also king of Salem, meaning king of peace, 3 without father, without mother, without genealogy, having neither beginning of days nor end of life, but made like the Son of God, remains a priest continually.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14" name="Group 2"/>
          <p:cNvGraphicFramePr>
            <a:graphicFrameLocks noGrp="1"/>
          </p:cNvGraphicFramePr>
          <p:nvPr/>
        </p:nvGraphicFramePr>
        <p:xfrm>
          <a:off x="34925" y="44450"/>
          <a:ext cx="9074150" cy="6585585"/>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انظروا مَا أعظمَ هذا الذي أعطاهُ إبراهيمُ رئيسُ الآباءِ، عُشراً مِنْ خيار مالهُ! وأمَّا الذينَ هُم مِن بني لاوي، عِندما يأخذونَ الكهنوتَ، فلهُمْ وصيَّةٌ أنْ يأخذوا مِن الشَّعب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Contemplez la grandeur de ce personnage, à qui Abraham a donné en dîme la meilleure part du butin, lui, le patriarche. 5 Or, ceux des fils de Lévi qui reçoivent le sacerdoce ont ordre, de par la loi, de prélever la dîme sur le peuple,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Now consider how great this man was, to whom even the patriarch Abraham gave a tenth of the spoils. 5 And indeed those who are of the sons of Levi, who receive the priesthood, have a commandment to receive tithes from the people according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8" name="Group 2"/>
          <p:cNvGraphicFramePr>
            <a:graphicFrameLocks noGrp="1"/>
          </p:cNvGraphicFramePr>
          <p:nvPr/>
        </p:nvGraphicFramePr>
        <p:xfrm>
          <a:off x="34925" y="44450"/>
          <a:ext cx="9074150" cy="651414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 إخوتهم بمقتضَى النَّاموس، مع أنَّهم قد خرجوا من صُلبِ إبراهيم. ولكنَّ الذي ليسَ له نسبٌ منهُم، قد أخذ عُشراً من إبراهيم، وبارَك الذي له المواعيدُ! وبدونَ كلّ جدالٍ: الأصغرُ يُبَارَكُ مِن الأكبر منه،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c'est-à-dire sur leurs frères, qui sont pourtant des descendants d'Abraham.6 Mais lui, qui ne figure pas dans leurs généalogies, a soumis Abraham à la dîme et a béni le titulaire des promesses. 7 Or, sans aucune contestation, c'est l'inférieur qui est béni par le supérieur.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is, from their brethren, though they have come from the loins of Abraham; 6 but he whose genealogy is not derived from them received tithes from Abraham and blessed him who had the promises. 7 Now beyond all contradiction the lesser is blessed by the better.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62" name="Group 2"/>
          <p:cNvGraphicFramePr>
            <a:graphicFrameLocks noGrp="1"/>
          </p:cNvGraphicFramePr>
          <p:nvPr/>
        </p:nvGraphicFramePr>
        <p:xfrm>
          <a:off x="34925" y="44450"/>
          <a:ext cx="9074150" cy="7083743"/>
        </p:xfrm>
        <a:graphic>
          <a:graphicData uri="http://schemas.openxmlformats.org/drawingml/2006/table">
            <a:tbl>
              <a:tblPr rtl="1"/>
              <a:tblGrid>
                <a:gridCol w="4897437"/>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وهنا أُناسٌ مائتونَ يأخذون عُشوراً، وأمَّا هُناكَ فالمشهودُ له بأنَّه حيٌّ. كقول مَن يقول عن إبراهيم، ولاوي أيضاً الآخذ العشور قد أعطى العشور. لأنَّه كان بعدُ في صُلبِ أبيه حين استقبله ملكي صادق.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Et ici, ceux qui perçoivent la dîme sont des hommes qui meurent, là c'est quelqu'un dont on atteste qu'il vit. 9 Et pour tout dire, en la personne d'Abraham, même Lévi, qui perçoit la dîme, a été soumis à la dîme. Car il était encore dans les reins de son ancêtre, lorsque eut lieu la rencontre avec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Here mortal men receive tithes, but there he receives them, of whom it is witnessed that he lives. 9 Even Levi, who receives tithes, paid tithes through Abraham, so to speak, 10 for he was still in the loins of his father when Melchizedek met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6" name="Group 2"/>
          <p:cNvGraphicFramePr>
            <a:graphicFrameLocks noGrp="1"/>
          </p:cNvGraphicFramePr>
          <p:nvPr/>
        </p:nvGraphicFramePr>
        <p:xfrm>
          <a:off x="107950" y="44450"/>
          <a:ext cx="8928100" cy="6766560"/>
        </p:xfrm>
        <a:graphic>
          <a:graphicData uri="http://schemas.openxmlformats.org/drawingml/2006/table">
            <a:tbl>
              <a:tblPr rtl="1"/>
              <a:tblGrid>
                <a:gridCol w="4679950"/>
                <a:gridCol w="4248150"/>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فلو كان بالكهنوت اللاويِّ كمالٌ ـ إذ الشَّعب أخذ النَّاموس عليه ـ ماذا كانت الحاجة بعدُ إلى أن يقوم كاهنٌ آخَرُ على رتبة ملكي صادق، ولا يُقالُ " على رُتبةِ هارون "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Si on était parvenu à un parfait accomplissement par le sacerdoce lévitique, car il était la base de la législation donnée au peuple, quel besoin y aurait-il eu encore de susciter un autre prêtre, dans la ligne de Melkisédeq, au lieu de le désigner dans la ligne d'Aaron?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Therefore, if perfection were through the Levitical priesthood (for under it the people received the law), what further need was there that another priest should rise according to the order of Melchizedek, and not be called according to the order of Aaron?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10" name="Group 2"/>
          <p:cNvGraphicFramePr>
            <a:graphicFrameLocks noGrp="1"/>
          </p:cNvGraphicFramePr>
          <p:nvPr/>
        </p:nvGraphicFramePr>
        <p:xfrm>
          <a:off x="34925" y="44450"/>
          <a:ext cx="9145588" cy="6769101"/>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إنْ تغيَّرَ الكهنوتُ، فبالضَّرورةِ يَصيرُ تغيُّرٌ للنَّاموس أيضاً. لأنَّ الذي يُقال عنه هذا كان أُخِذَ من سبط آخَرَ لم يُلازم أحدٌ منه المذبح. فإنَّه واضحٌ أنَّ ربَّنا قد طلعَ من سبطِ يهوذا،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un changement de sacerdoce entraîne forcément un changement de loi. 13 Et celui que vise le texte cité fait partie d'une tribu dont aucun membre n'a été affecté au service de l'autel. 14 Il est notoire, en effet, que notre Seigneur est issu de Juda,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priesthood being changed, of necessity there is also a change of the law. 13 For He of whom these things are spoken belongs to another tribe, from which no man has officiated at the altar. 14 For it is evident that our Lord arose from Judah,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034" name="Group 2"/>
          <p:cNvGraphicFramePr>
            <a:graphicFrameLocks noGrp="1"/>
          </p:cNvGraphicFramePr>
          <p:nvPr/>
        </p:nvGraphicFramePr>
        <p:xfrm>
          <a:off x="34925" y="44450"/>
          <a:ext cx="9074150" cy="5953126"/>
        </p:xfrm>
        <a:graphic>
          <a:graphicData uri="http://schemas.openxmlformats.org/drawingml/2006/table">
            <a:tbl>
              <a:tblPr rtl="1"/>
              <a:tblGrid>
                <a:gridCol w="4752975"/>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لم يَتكلَّم عنه موسى شيئاً من جهة الكهنوت. وذلك أكثر وضوحاً أيضاً إنْ كان على شبهِ ملكي صادق يقوم كاهنٌ آخَرُ،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d'une tribu pour laquelle Moïse n'a rien dit dans ses textes sur les prêtres. 15 Et l'évidence est plus grande encore si l'autre prêtre suscité ressemble à Melkisédeq,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which tribe Moses spoke nothing concerning priesthood. 15 And it is yet far more evident if, in the likeness of Melchizedek, there arises another priest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8" name="Group 2"/>
          <p:cNvGraphicFramePr>
            <a:graphicFrameLocks noGrp="1"/>
          </p:cNvGraphicFramePr>
          <p:nvPr/>
        </p:nvGraphicFramePr>
        <p:xfrm>
          <a:off x="34925" y="115888"/>
          <a:ext cx="9074150" cy="6581776"/>
        </p:xfrm>
        <a:graphic>
          <a:graphicData uri="http://schemas.openxmlformats.org/drawingml/2006/table">
            <a:tbl>
              <a:tblPr rtl="1"/>
              <a:tblGrid>
                <a:gridCol w="4787900"/>
                <a:gridCol w="4286250"/>
              </a:tblGrid>
              <a:tr h="19732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قد صار ليسَ بحَسبِ ناموس وصيَّةٍ جسديَّةٍ، بل بحسبِ قوَّة حياةٍ لا تزول. لأنَّه يشهد عنه أنكَ: " الكاهن إلى الأبدِ على رُتبةِ ملكي صادق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et n'accède pas à la prêtrise en vertu d'une loi de filiation humaine, mais en vertu de la puissance d'une vie indestructible. 17 Ce témoignage, en effet, lui est rendu: Tu es prêtre pour l'éternité à la manière de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who has come, not according to the law of a fleshly commandment, but according to the power of an endless life. 17 For He testifies: You are a priest forever According to the order of Melchizedek.</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31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310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54" name="Group 2"/>
          <p:cNvGraphicFramePr>
            <a:graphicFrameLocks noGrp="1"/>
          </p:cNvGraphicFramePr>
          <p:nvPr/>
        </p:nvGraphicFramePr>
        <p:xfrm>
          <a:off x="34925" y="44450"/>
          <a:ext cx="9074150" cy="6644640"/>
        </p:xfrm>
        <a:graphic>
          <a:graphicData uri="http://schemas.openxmlformats.org/drawingml/2006/table">
            <a:tbl>
              <a:tblPr rtl="1"/>
              <a:tblGrid>
                <a:gridCol w="4897437"/>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a:t>
                      </a:r>
                      <a:r>
                        <a:rPr kumimoji="0" lang="ar-SA" sz="3200" b="0" i="0" u="sng" strike="noStrike" cap="none" normalizeH="0" baseline="0" smtClean="0">
                          <a:ln>
                            <a:noFill/>
                          </a:ln>
                          <a:solidFill>
                            <a:srgbClr val="FF9933"/>
                          </a:solidFill>
                          <a:effectLst/>
                          <a:latin typeface="Arial" charset="0"/>
                          <a:cs typeface="Arial" charset="0"/>
                        </a:rPr>
                        <a:t> الرسول الثانية </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 ـ 13 )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la Dame élue et à ses enfants, que j'aime dans la lumière de la vérité - non pas moi seulement, mais encore tous ceux qui possèdent la connaissance de la vérité -,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5165" name="Rectangle 13"/>
          <p:cNvSpPr>
            <a:spLocks noGrp="1" noChangeArrowheads="1"/>
          </p:cNvSpPr>
          <p:nvPr>
            <p:ph type="ctrTitle"/>
          </p:nvPr>
        </p:nvSpPr>
        <p:spPr/>
        <p:txBody>
          <a:bodyPr/>
          <a:lstStyle/>
          <a:p>
            <a:r>
              <a:rPr lang="en-US" dirty="0"/>
              <a:t>5c</a:t>
            </a:r>
          </a:p>
        </p:txBody>
      </p:sp>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78" name="Group 2"/>
          <p:cNvGraphicFramePr>
            <a:graphicFrameLocks noGrp="1"/>
          </p:cNvGraphicFramePr>
          <p:nvPr/>
        </p:nvGraphicFramePr>
        <p:xfrm>
          <a:off x="34925" y="115888"/>
          <a:ext cx="9074150" cy="676656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بعضاً سالكين فى الحقِّ، كما أخذنا وصيَّة من الآبِ.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avec nous seront grâce, miséricorde, paix, qui nous viennent de Dieu le Père, et de Jésus Christ, le Fils du Père, dans la vérité et l'amour. 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02" name="Group 2"/>
          <p:cNvGraphicFramePr>
            <a:graphicFrameLocks noGrp="1"/>
          </p:cNvGraphicFramePr>
          <p:nvPr/>
        </p:nvGraphicFramePr>
        <p:xfrm>
          <a:off x="34925" y="115888"/>
          <a:ext cx="9074150" cy="5942965"/>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أطلب منكِ أيتها السَّيِّدة، لا كأنِّي أكتب إليكِ وصيَّةً جديدةً، بل التي كانت عندنا من البدء: أن نُحبَّ بعضنا بعضاً. وهذه هيَ المحبَّة، أن نسلكَ بحسبِ وصاياه.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6 et voici ce qu'est l'amour: que nous marchions dans la voie de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26" name="Group 2"/>
          <p:cNvGraphicFramePr>
            <a:graphicFrameLocks noGrp="1"/>
          </p:cNvGraphicFramePr>
          <p:nvPr/>
        </p:nvGraphicFramePr>
        <p:xfrm>
          <a:off x="34925" y="44450"/>
          <a:ext cx="9074150" cy="6769101"/>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Tel est le commandement que vous avez entendu depuis le commencement, pour que vous marchiez dans cette voie. 7 Car de nombreux séducteurs se sont répandus dans le monde: ils ne professent pas la foi à la venue de Jésus Christ dans la chair. Le voilà, le séducteur et l'antéchrist!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50" name="Group 2"/>
          <p:cNvGraphicFramePr>
            <a:graphicFrameLocks noGrp="1"/>
          </p:cNvGraphicFramePr>
          <p:nvPr/>
        </p:nvGraphicFramePr>
        <p:xfrm>
          <a:off x="34925" y="44450"/>
          <a:ext cx="9217025" cy="6553201"/>
        </p:xfrm>
        <a:graphic>
          <a:graphicData uri="http://schemas.openxmlformats.org/drawingml/2006/table">
            <a:tbl>
              <a:tblPr rtl="1"/>
              <a:tblGrid>
                <a:gridCol w="4751387"/>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إلى أنفُسِكم لئلاَّ تفقِدوا ما عملتموه، بل تنالوا أجراً تاماً. كلُّ مَن يتعدَّى ولا يثبت فى تعليم المسيح فليس له إلهٌ. ومَن يثبُت فى تعليم المسيح فهذا له الآبُ والابنُ.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Prenez garde à vous-mêmes, afin de ne pas perdre le fruit de vos oeuvres, mais de recevoir pleine récompense. 9 Quiconque va trop avant et ne demeure  pas dans la doctrine du Christ, n'a pas Dieu. Celui qui demeure dans la doctrine, il a, lui, et le Père et le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4" name="Group 2"/>
          <p:cNvGraphicFramePr>
            <a:graphicFrameLocks noGrp="1"/>
          </p:cNvGraphicFramePr>
          <p:nvPr/>
        </p:nvGraphicFramePr>
        <p:xfrm>
          <a:off x="34925" y="115888"/>
          <a:ext cx="9074150" cy="5762626"/>
        </p:xfrm>
        <a:graphic>
          <a:graphicData uri="http://schemas.openxmlformats.org/drawingml/2006/table">
            <a:tbl>
              <a:tblPr rtl="1"/>
              <a:tblGrid>
                <a:gridCol w="5113337"/>
                <a:gridCol w="39608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في أعمالهِ الشِّرِّيرةِ.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Si quelqu'un vient à vous sans être porteur de cette doctrine, ne l'accueillez pas chez vous et ne lui souhaitez pas la bienvenue. 11 Qui lui souhaite la bienvenue communie à ses oeuvres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298" name="Group 2"/>
          <p:cNvGraphicFramePr>
            <a:graphicFrameLocks noGrp="1"/>
          </p:cNvGraphicFramePr>
          <p:nvPr/>
        </p:nvGraphicFramePr>
        <p:xfrm>
          <a:off x="34925" y="115888"/>
          <a:ext cx="9001125" cy="6244209"/>
        </p:xfrm>
        <a:graphic>
          <a:graphicData uri="http://schemas.openxmlformats.org/drawingml/2006/table">
            <a:tbl>
              <a:tblPr rtl="1"/>
              <a:tblGrid>
                <a:gridCol w="4824412"/>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J'ai bien des choses à vous écrire, pourtant je n'ai pas voulu le faire avec du papier et de l'encre. Car j'espère me rendre chez vous et vous parler de vive voix, afin que notre joie soit complète. 13 Te saluent les enfants de ta Sœur l'élue.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 Amen.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33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334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1334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394" name="Group 2"/>
          <p:cNvGraphicFramePr>
            <a:graphicFrameLocks noGrp="1"/>
          </p:cNvGraphicFramePr>
          <p:nvPr/>
        </p:nvGraphicFramePr>
        <p:xfrm>
          <a:off x="71438" y="115888"/>
          <a:ext cx="9072562" cy="6629146"/>
        </p:xfrm>
        <a:graphic>
          <a:graphicData uri="http://schemas.openxmlformats.org/drawingml/2006/table">
            <a:tbl>
              <a:tblPr rtl="1"/>
              <a:tblGrid>
                <a:gridCol w="4787900"/>
                <a:gridCol w="4284662"/>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fr-FR" sz="3200" b="0" i="0" u="sng" strike="noStrike" cap="none" normalizeH="0" baseline="0" smtClean="0">
                          <a:ln>
                            <a:noFill/>
                          </a:ln>
                          <a:solidFill>
                            <a:srgbClr val="FF9933"/>
                          </a:solidFill>
                          <a:effectLst/>
                          <a:latin typeface="Arial" charset="0"/>
                          <a:cs typeface="Arial" charset="0"/>
                        </a:rPr>
                        <a:t>18 : 9-21</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الربُّ لبولس برؤيا في اللَّيل: " لا تخف، بل تكلَّم ولا تسكت، لأنِّي أنا معك، ولا يقوم عليك أحدٌ ليؤذيك، لأنَّ لي شعباً كثيراً في هذه المدينة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18 : 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Une nuit, le Seigneur dit à Paul dans une vision: "Sois sans crainte, continue de parler, ne te tais pas. Je suis en effet avec toi et personne ne mettra la main sur toi pour te maltraiter car, dans cette ville, un peuple nombreux m'est destiné."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18:9-21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the Lord spoke to Paul in the night by a vision, Do not be afraid, but speak, and do not keep silent; 10 for I am with you, and no one will attack you to hurt you; for I have many people in this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15405" name="Rectangle 13"/>
          <p:cNvSpPr>
            <a:spLocks noGrp="1" noChangeArrowheads="1"/>
          </p:cNvSpPr>
          <p:nvPr>
            <p:ph type="ctrTitle"/>
          </p:nvPr>
        </p:nvSpPr>
        <p:spPr/>
        <p:txBody>
          <a:bodyPr/>
          <a:lstStyle/>
          <a:p>
            <a:r>
              <a:rPr lang="en-US"/>
              <a:t>5a</a:t>
            </a:r>
          </a:p>
        </p:txBody>
      </p:sp>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18"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فأقام سنةً وستَّةَ أشهُرٍ، يُعلِّم بينهم بكلمة الله. ولمَّا كانَ غاليونُ يَتولَّى أخائية، اجتمع اليهودُ بنفسٍ واحدةٍ على بولُسَ، وأتوا به إلى كرسيِّ الولايَةِ قائلينَ: " إنَّ هذا يَستَميلُ النَّاسَ أن يَعبُدوا اللـهَ بخلافِ النَّاموسِ</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Paul y demeura un an et six mois, enseignant la parole de Dieu. 12 Sous le proconsulat de Gallion en Achaïe, l'hostilité des Juifs devint unanime à l'égard de Paul et ils l'amenèrent au tribunal. 13 "C'est à un culte illégal de Dieu, soutenaient-ils, que cet individu veut amener les gens."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And he continued there a year and six months, teaching the word of God among them. 12 When Gallio was proconsul of Achaia, the Jews with one accord rose up against Paul and brought him to the judgment seat, 13 saying, This fellow persuades men to worship God contrary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42" name="Group 2"/>
          <p:cNvGraphicFramePr>
            <a:graphicFrameLocks noGrp="1"/>
          </p:cNvGraphicFramePr>
          <p:nvPr/>
        </p:nvGraphicFramePr>
        <p:xfrm>
          <a:off x="34925" y="44450"/>
          <a:ext cx="9001125" cy="6766560"/>
        </p:xfrm>
        <a:graphic>
          <a:graphicData uri="http://schemas.openxmlformats.org/drawingml/2006/table">
            <a:tbl>
              <a:tblPr rtl="1"/>
              <a:tblGrid>
                <a:gridCol w="4679950"/>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احتملَكُم. ولكن إذا كانت مسألةً عن كلمةٍ، وأسماءٍ، وناموسِكُم، فتُبصِرونَ أنتُم.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Paul allait prendre la parole, quand Gallion répondit aux Juifs: "S'il s'agissait d'un délit ou de quelque méfait éhonté, je recevrais votre plainte, ô Juifs, comme de raison; mais, puisque vos querelles concernent une doctrine, 15 des noms et la loi qui vous est propre, cela vous regarde!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15 But if it is a question of words and names and your own law, look to it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66" name="Group 2"/>
          <p:cNvGraphicFramePr>
            <a:graphicFrameLocks noGrp="1"/>
          </p:cNvGraphicFramePr>
          <p:nvPr/>
        </p:nvGraphicFramePr>
        <p:xfrm>
          <a:off x="34925" y="115888"/>
          <a:ext cx="9001125" cy="6442710"/>
        </p:xfrm>
        <a:graphic>
          <a:graphicData uri="http://schemas.openxmlformats.org/drawingml/2006/table">
            <a:tbl>
              <a:tblPr rtl="1"/>
              <a:tblGrid>
                <a:gridCol w="4535487"/>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لستُ أريدُ أن أكونَ قاضِياً لهذِهِ الأُمورِ ". فطرَدَهُم خارج كرسيِّ الولاية. فأمسك جميعهم بسوستانيسَ رئيسَ المجمع، وضَرَبوهُ قُدَّامَ الكُرسيِّ، ولم يَهُمَّ غاليون شيءٌ مِن ذلكَ.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ne veux pas, moi, être juge en pareille matière.16 Et il les renvoya du tribunal. 17  Tous se saisirent alors de Sosthène, chef de synagogue; ils le rouaient de coups devant le tribunal; mais Gallion ne s'en souciait absolument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I do not want to be a judge of such matters. 16 And he drove them from the judgment seat. 17 Then all the Greeks took Sosthenes, the ruler of the synagogue, and beat him before the judgment seat. But Gallio took no notice of these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490" name="Group 2"/>
          <p:cNvGraphicFramePr>
            <a:graphicFrameLocks noGrp="1"/>
          </p:cNvGraphicFramePr>
          <p:nvPr/>
        </p:nvGraphicFramePr>
        <p:xfrm>
          <a:off x="34925" y="44450"/>
          <a:ext cx="9074150" cy="6441123"/>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بولُس فلبثَ أيضاً أيَّاماً كثيرةً عند الإخوة، ثمَّ ودَّعهُم وأقلعَ إلى سوريَّة، ومعهُ بريسكلاَّ وأكيلا، بعدما حلقَ رأسهُ في كَنخَرِيا لأنَّه كانَ عليهِ نذرٌ. فأقبلَ إلى أفسُس وتركهُما هناكَ.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Paul resta encore assez longtemps à Corinthe. Puis il quitta les frères et s'embarqua pour la Syrie, en compagnie de Priscille et d'Aquilas. A la suite d'un vœu, il s'était fait tondre la tête à Cenchrées. 19 Ils gagnèrent Ephèse, où Paul se sépara de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So Paul still remained a good while. Then he took leave of the brethren and sailed for Syria, and Priscilla and Aquila were with him. He had his hair cut off at Cenchrea, for he had taken a vow. 19 And he came to Ephesus, and left them there;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14" name="Group 2"/>
          <p:cNvGraphicFramePr>
            <a:graphicFrameLocks noGrp="1"/>
          </p:cNvGraphicFramePr>
          <p:nvPr/>
        </p:nvGraphicFramePr>
        <p:xfrm>
          <a:off x="34925" y="115888"/>
          <a:ext cx="9001125" cy="6585585"/>
        </p:xfrm>
        <a:graphic>
          <a:graphicData uri="http://schemas.openxmlformats.org/drawingml/2006/table">
            <a:tbl>
              <a:tblPr rtl="1"/>
              <a:tblGrid>
                <a:gridCol w="4103687"/>
                <a:gridCol w="48974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هو فدخلَ المجمع وكان يتكلَّم مع اليهود. وإذ كانوا يَطلُبونَ إليه أن يمكُث عِندهُم زماناً طويلاً لم يجب. بل ودَّعهُم قائلاً: " أني سأعود إليكُم أيضاً بمشيئة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se rendit, pour sa part, à la synagogue et y adressa la parole aux Juifs. 20 Comme ceux-ci lui demandaient de prolonger son séjour, il refusa, 21 mais les quitta sur ces mots: "Je reviendrai chez vous une autre fois, si Dieu le veut.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himself entered the synagogue and reasoned with the Jews. 20 When they asked him to stay a longer time with them, he did not consent, 21 but took leave of them, saying, I must by all means keep this coming feast in Jerusalem; but I will return again to you, God willing.</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10" name="Group 2"/>
          <p:cNvGraphicFramePr>
            <a:graphicFrameLocks noGrp="1"/>
          </p:cNvGraphicFramePr>
          <p:nvPr/>
        </p:nvGraphicFramePr>
        <p:xfrm>
          <a:off x="107950" y="44450"/>
          <a:ext cx="9001125" cy="6678168"/>
        </p:xfrm>
        <a:graphic>
          <a:graphicData uri="http://schemas.openxmlformats.org/drawingml/2006/table">
            <a:tbl>
              <a:tblPr rtl="1"/>
              <a:tblGrid>
                <a:gridCol w="4719001"/>
                <a:gridCol w="4282124"/>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مزمور </a:t>
                      </a:r>
                      <a:r>
                        <a:rPr kumimoji="0" lang="en-US" sz="3200" b="0" i="0" u="sng" strike="noStrike" cap="none" normalizeH="0" baseline="0" dirty="0" smtClean="0">
                          <a:ln>
                            <a:noFill/>
                          </a:ln>
                          <a:solidFill>
                            <a:srgbClr val="FF9933"/>
                          </a:solidFill>
                          <a:effectLst/>
                          <a:latin typeface="Arial" charset="0"/>
                          <a:cs typeface="Arial" charset="0"/>
                        </a:rPr>
                        <a:t>96:7-9</a:t>
                      </a:r>
                      <a:endParaRPr kumimoji="0" lang="ar-EG" sz="24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قَدِّموا للرَّبِّ يا جميعَ قبائلَ الشُّعوب. قدِّموا للرَّبِّ مَجْداً وكرامةً. قدِّموا للرَّبِّ مجداً لاسمِهِ. احملوا الذبائح وانطلقوا فادخُلُوا ديَارَهُ. اسجُدُوا للـرَّبِّ في دارهِ المُقدَّس.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a:t>
                      </a:r>
                      <a:r>
                        <a:rPr kumimoji="0" lang="en-US" sz="2800" b="0" i="0" u="sng" strike="noStrike" cap="none" normalizeH="0" baseline="0" dirty="0" smtClean="0">
                          <a:ln>
                            <a:noFill/>
                          </a:ln>
                          <a:solidFill>
                            <a:srgbClr val="FF9933"/>
                          </a:solidFill>
                          <a:effectLst/>
                          <a:latin typeface="Arial" charset="0"/>
                          <a:cs typeface="Arial" charset="0"/>
                        </a:rPr>
                        <a:t>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Donnez au Seigneur, familles des peuples, Donnez au Seigneur gloire et force. 8 Donnez au Seigneur la gloire de son nom. Apportez votre offrande, entrez dans ses parvis; 9 prosternez-vous devant le Seigneur quand éclate sa sainteté.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Psalms 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7 Give to the Lord, O families of the peoples, Give to the Lord glory and strength. 8 Give to the Lord the glory due His name; Bring an offering, and come into His courts. 9 Oh, worship the Lord in the beauty of holiness!.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24621" name="Rectangle 13"/>
          <p:cNvSpPr>
            <a:spLocks noGrp="1" noChangeArrowheads="1"/>
          </p:cNvSpPr>
          <p:nvPr>
            <p:ph type="ctrTitle"/>
          </p:nvPr>
        </p:nvSpPr>
        <p:spPr/>
        <p:txBody>
          <a:bodyPr/>
          <a:lstStyle/>
          <a:p>
            <a:r>
              <a:rPr lang="en-US" dirty="0"/>
              <a:t>5pg</a:t>
            </a:r>
          </a:p>
        </p:txBody>
      </p:sp>
      <p:sp>
        <p:nvSpPr>
          <p:cNvPr id="16" name="Text Box 29">
            <a:hlinkClick r:id="" action="ppaction://macro?name=LetThemExaltHimForBishop"/>
          </p:cNvPr>
          <p:cNvSpPr txBox="1">
            <a:spLocks noChangeArrowheads="1"/>
          </p:cNvSpPr>
          <p:nvPr/>
        </p:nvSpPr>
        <p:spPr bwMode="auto">
          <a:xfrm>
            <a:off x="7543800" y="6215082"/>
            <a:ext cx="1600200"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634" name="Group 2"/>
          <p:cNvGraphicFramePr>
            <a:graphicFrameLocks noGrp="1"/>
          </p:cNvGraphicFramePr>
          <p:nvPr/>
        </p:nvGraphicFramePr>
        <p:xfrm>
          <a:off x="34925" y="44450"/>
          <a:ext cx="9074150" cy="6827520"/>
        </p:xfrm>
        <a:graphic>
          <a:graphicData uri="http://schemas.openxmlformats.org/drawingml/2006/table">
            <a:tbl>
              <a:tblPr rtl="1"/>
              <a:tblGrid>
                <a:gridCol w="4681537"/>
                <a:gridCol w="43926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en-US" sz="3600" b="0" i="0" u="sng" strike="noStrike" cap="none" normalizeH="0" baseline="0" smtClean="0">
                          <a:ln>
                            <a:noFill/>
                          </a:ln>
                          <a:solidFill>
                            <a:srgbClr val="FF9933"/>
                          </a:solidFill>
                          <a:effectLst/>
                          <a:latin typeface="Arial" charset="0"/>
                          <a:cs typeface="Arial" charset="0"/>
                        </a:rPr>
                        <a:t>6:5-14</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فرفعَ يسوعُ عَينيهِ إلى فوق ونظر أنَّ جمعاً كثيراً مُقبلٌ إليه، فقال لفيلُبُّس: " مِن أين نجدُ خُبزاً لنبتاع ليأكُل هؤلاءِ؟ " وإنَّما قال هذا ليمتحنهُ، لأنَّهُ كان عالماً ما هو مزمعٌ أن يفعلَ.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Jean </a:t>
                      </a:r>
                      <a:r>
                        <a:rPr kumimoji="0" lang="en-US" sz="4000" b="0" i="0" u="sng" strike="noStrike" cap="none" normalizeH="0" baseline="0" smtClean="0">
                          <a:ln>
                            <a:noFill/>
                          </a:ln>
                          <a:solidFill>
                            <a:srgbClr val="FF9933"/>
                          </a:solidFill>
                          <a:effectLst/>
                          <a:latin typeface="Arial" charset="0"/>
                          <a:cs typeface="Arial" charset="0"/>
                        </a:rPr>
                        <a:t>6:5-14</a:t>
                      </a:r>
                      <a:endParaRPr kumimoji="0" lang="fr-FR" sz="40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Or, ayant levé les yeux, Jésus vit une grande foule qui venait à lui. Il dit à Philippe: "Où achèterons-nous des pains pour qu'ils aient de quoi manger? 6 En parlant ainsi il le mettait à l'épreuve; il savait, quant à lui, ce qu'il allait 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John 6:5-14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Then Jesus lifted up His eyes, and seeing a great multitude coming toward Him, He said to Philip, Where shall we buy bread, that these may eat? 6 But this He said to test him, for He Himself knew what He would do.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25645" name="Rectangle 13"/>
          <p:cNvSpPr>
            <a:spLocks noGrp="1" noChangeArrowheads="1"/>
          </p:cNvSpPr>
          <p:nvPr>
            <p:ph type="ctrTitle"/>
          </p:nvPr>
        </p:nvSpPr>
        <p:spPr/>
        <p:txBody>
          <a:bodyPr/>
          <a:lstStyle/>
          <a:p>
            <a:r>
              <a:rPr lang="en-US" dirty="0"/>
              <a:t>5g</a:t>
            </a:r>
          </a:p>
        </p:txBody>
      </p:sp>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58" name="Group 2"/>
          <p:cNvGraphicFramePr>
            <a:graphicFrameLocks noGrp="1"/>
          </p:cNvGraphicFramePr>
          <p:nvPr/>
        </p:nvGraphicFramePr>
        <p:xfrm>
          <a:off x="34925" y="44450"/>
          <a:ext cx="9074150" cy="633984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أجابه فيلُبُّس: " لا يَكفيهم خُبزٌ بمائتي دينار ليأخذَ كلُّ واحدٍ منهم شيئاً يسيراً ". قال له واحدٌ من تلاميذه، وهو أندراوسُ أخو سمعانَ بطرس: " يوجد هُنا غُلامٌ مَعهُ خمسةُ أرغفةِ شعيرٍ وسمكتان.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Philippe lui répondit: "Deux cents deniers de pains ne suffiraient pas pour que chacun reçoive un petit morceau." 8 Un de ses disciples, André, le frère de Simon Pierre, lui dit: 9 "Il y a là un garçon qui possède cinq pains d'orge et deux petits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Philip answered Him, Two hundred denarii worth of bread is not sufficient for them, that every one of them may have a little. 8 One of His disciples, Andrew, Simon Peter's brother, said to Him, 9 There is a lad here who has five barley loaves and two small fish,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682" name="Group 2"/>
          <p:cNvGraphicFramePr>
            <a:graphicFrameLocks noGrp="1"/>
          </p:cNvGraphicFramePr>
          <p:nvPr/>
        </p:nvGraphicFramePr>
        <p:xfrm>
          <a:off x="34925" y="44450"/>
          <a:ext cx="9074150" cy="5804218"/>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كيف يكفى هذا المقدار لمثل هؤلاء الجموع. فقال يسوع: " اجعلوا النَّاس يتَّكئون ". وكانَ يوجد في ذلك المكان عُشبٌ كثيرٌ، فاتَّكأ الرِّجالُ وعددهُم كان نحو خَمسةِ آلافٍ.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qu'est-ce que cela pour tant de gens? 10 Jésus dit: "Faites-les asseoir." Il y avait beaucoup d'herbe à cet endroit. Ils s'assirent donc; ils étaient environ cinq mille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what are they among so many? 10 Then Jesus said, Make the people sit down. Now there was much grass in the place. So the men sat down, in number about five thousand.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706" name="Group 2"/>
          <p:cNvGraphicFramePr>
            <a:graphicFrameLocks noGrp="1"/>
          </p:cNvGraphicFramePr>
          <p:nvPr/>
        </p:nvGraphicFramePr>
        <p:xfrm>
          <a:off x="34925" y="44450"/>
          <a:ext cx="9001125" cy="5618163"/>
        </p:xfrm>
        <a:graphic>
          <a:graphicData uri="http://schemas.openxmlformats.org/drawingml/2006/table">
            <a:tbl>
              <a:tblPr rtl="1"/>
              <a:tblGrid>
                <a:gridCol w="4032250"/>
                <a:gridCol w="49688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وأخذ يسوعُ الأرغفةَ وشكرَ، وأعطى التَّلاميذِ، والتَّلاميذُ أعطَوا المُتَّكئينَ. وكذلكَ أيضاً من السَّمك بقدر ما شاء كل واحد.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Jésus prit les pains, il rendit grâce et les distribua aux convives. Il fit de même avec les poissons; il leur en donna autant qu'ils en désiraient.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And Jesus took the loaves, and when He had given thanks He distributed them to the disciples, and the disciples to those sitting down; and likewise of the fish, as much as they wanted.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30" name="Group 2"/>
          <p:cNvGraphicFramePr>
            <a:graphicFrameLocks noGrp="1"/>
          </p:cNvGraphicFramePr>
          <p:nvPr/>
        </p:nvGraphicFramePr>
        <p:xfrm>
          <a:off x="107950" y="115888"/>
          <a:ext cx="9001125" cy="6766560"/>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شَبِعوا، قال لتلاميذهِ: " اجمعوا الكسر الفاضِلةَ لكى لا يضيعَ شئٌ منها ". فجمعوا من الفضلات وملأوا اثنتَي عشرةَ قُفَّةً مِنَ الكسر مِن خَمسةِ أرغفةِ الشَّعير التى فَضَلت. عن الآكلينَ.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Lorsqu'ils furent rassasiés, Jésus dit à ses disciples: "Rassemblez les morceaux qui restent, de sorte que rien ne soit perdu. 13 Ils les rassemblèrent et ils remplirent douze paniers avec les morceaux des cinq pains d'orge qui étaient restés à ceux qui avaient mangé.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So when they were filled, He said to His disciples, Gather up the fragments that remain, so that nothing is lost. 13 Therefore they gathered them up, and filled twelve baskets with the fragments of the five barley loaves which were left over by those who had eaten.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4" name="Group 2"/>
          <p:cNvGraphicFramePr>
            <a:graphicFrameLocks noGrp="1"/>
          </p:cNvGraphicFramePr>
          <p:nvPr/>
        </p:nvGraphicFramePr>
        <p:xfrm>
          <a:off x="34925" y="44450"/>
          <a:ext cx="9145588" cy="5834063"/>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النَّاسُ الآيات التى صنعَها يسوعُ قالوا: " إنَّ هذا هو بالحقيقةِ النَّبيُّ الآتي إلى العالم! ".</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A la vue du signe qu'il venait d'opérer, les gens dirent: "Celui-ci est vraiment le Prophète, celui qui doit venir dans le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Then those men, when they had seen the sign that Jesus did, said, This is truly the Prophet who is to come into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Text Box 2">
            <a:hlinkClick r:id="" action="ppaction://hlinkshowjump?jump=endshow"/>
          </p:cNvPr>
          <p:cNvSpPr txBox="1">
            <a:spLocks noChangeArrowheads="1"/>
          </p:cNvSpPr>
          <p:nvPr/>
        </p:nvSpPr>
        <p:spPr bwMode="auto">
          <a:xfrm>
            <a:off x="3563938" y="4254500"/>
            <a:ext cx="4125912" cy="1190625"/>
          </a:xfrm>
          <a:prstGeom prst="rect">
            <a:avLst/>
          </a:prstGeom>
          <a:solidFill>
            <a:schemeClr val="accent1"/>
          </a:solidFill>
          <a:ln w="57150" cmpd="thickThin">
            <a:solidFill>
              <a:schemeClr val="bg1"/>
            </a:solidFill>
            <a:miter lim="800000"/>
            <a:headEnd/>
            <a:tailEnd/>
          </a:ln>
          <a:effectLst/>
        </p:spPr>
        <p:txBody>
          <a:bodyPr>
            <a:spAutoFit/>
          </a:bodyPr>
          <a:lstStyle/>
          <a:p>
            <a:pPr algn="ctr" rtl="0">
              <a:lnSpc>
                <a:spcPct val="90000"/>
              </a:lnSpc>
            </a:pPr>
            <a:r>
              <a:rPr lang="en-CA" sz="2400" b="1"/>
              <a:t>To The Liturgy of the Believers File</a:t>
            </a:r>
          </a:p>
          <a:p>
            <a:pPr algn="ctr" rtl="0">
              <a:lnSpc>
                <a:spcPct val="90000"/>
              </a:lnSpc>
            </a:pPr>
            <a:r>
              <a:rPr lang="ar-EG" sz="2800" b="1"/>
              <a:t>نقلاً الى ملف قداس المؤمنين</a:t>
            </a:r>
          </a:p>
        </p:txBody>
      </p:sp>
      <p:pic>
        <p:nvPicPr>
          <p:cNvPr id="331779" name="Picture 3" descr="pointing"/>
          <p:cNvPicPr>
            <a:picLocks noChangeAspect="1" noChangeArrowheads="1"/>
          </p:cNvPicPr>
          <p:nvPr/>
        </p:nvPicPr>
        <p:blipFill>
          <a:blip r:embed="rId2" cstate="print"/>
          <a:srcRect/>
          <a:stretch>
            <a:fillRect/>
          </a:stretch>
        </p:blipFill>
        <p:spPr bwMode="auto">
          <a:xfrm>
            <a:off x="2181225" y="4529138"/>
            <a:ext cx="1238250" cy="628650"/>
          </a:xfrm>
          <a:prstGeom prst="rect">
            <a:avLst/>
          </a:prstGeom>
          <a:noFill/>
        </p:spPr>
      </p:pic>
      <p:sp>
        <p:nvSpPr>
          <p:cNvPr id="3317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1779"/>
                                        </p:tgtEl>
                                        <p:attrNameLst>
                                          <p:attrName>style.visibility</p:attrName>
                                        </p:attrNameLst>
                                      </p:cBhvr>
                                      <p:to>
                                        <p:strVal val="visible"/>
                                      </p:to>
                                    </p:set>
                                    <p:anim calcmode="lin" valueType="num">
                                      <p:cBhvr additive="base">
                                        <p:cTn id="7" dur="500" fill="hold"/>
                                        <p:tgtEl>
                                          <p:spTgt spid="331779"/>
                                        </p:tgtEl>
                                        <p:attrNameLst>
                                          <p:attrName>ppt_x</p:attrName>
                                        </p:attrNameLst>
                                      </p:cBhvr>
                                      <p:tavLst>
                                        <p:tav tm="0">
                                          <p:val>
                                            <p:strVal val="0-#ppt_w/2"/>
                                          </p:val>
                                        </p:tav>
                                        <p:tav tm="100000">
                                          <p:val>
                                            <p:strVal val="#ppt_x"/>
                                          </p:val>
                                        </p:tav>
                                      </p:tavLst>
                                    </p:anim>
                                    <p:anim calcmode="lin" valueType="num">
                                      <p:cBhvr additive="base">
                                        <p:cTn id="8" dur="500" fill="hold"/>
                                        <p:tgtEl>
                                          <p:spTgt spid="3317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2845</TotalTime>
  <Words>18389</Words>
  <Application>Microsoft Office PowerPoint</Application>
  <PresentationFormat>Affichage à l'écran (4:3)</PresentationFormat>
  <Paragraphs>987</Paragraphs>
  <Slides>214</Slides>
  <Notes>15</Notes>
  <HiddenSlides>0</HiddenSlides>
  <MMClips>0</MMClips>
  <ScaleCrop>false</ScaleCrop>
  <HeadingPairs>
    <vt:vector size="4" baseType="variant">
      <vt:variant>
        <vt:lpstr>Thème</vt:lpstr>
      </vt:variant>
      <vt:variant>
        <vt:i4>1</vt:i4>
      </vt:variant>
      <vt:variant>
        <vt:lpstr>Titres des diapositives</vt:lpstr>
      </vt:variant>
      <vt:variant>
        <vt:i4>214</vt:i4>
      </vt:variant>
    </vt:vector>
  </HeadingPairs>
  <TitlesOfParts>
    <vt:vector size="215" baseType="lpstr">
      <vt:lpstr>Default Design</vt:lpstr>
      <vt:lpstr>قراءات آحاد شهر توت Lectures des dimanches du mois de Tout</vt:lpstr>
      <vt:lpstr>Diapositive 2</vt:lpstr>
      <vt:lpstr>Diapositive 3</vt:lpstr>
      <vt:lpstr>1pv</vt:lpstr>
      <vt:lpstr>1v</vt:lpstr>
      <vt:lpstr>Diapositive 6</vt:lpstr>
      <vt:lpstr>Diapositive 7</vt:lpstr>
      <vt:lpstr>Diapositive 8</vt:lpstr>
      <vt:lpstr>Diapositive 9</vt:lpstr>
      <vt:lpstr>1pm</vt:lpstr>
      <vt:lpstr>1m</vt:lpstr>
      <vt:lpstr>Diapositive 12</vt:lpstr>
      <vt:lpstr>Diapositive 13</vt:lpstr>
      <vt:lpstr>Paul, the servant of our Lord, Jesus Christ, called to be an apostle, appointed to the Gospel of God. </vt:lpstr>
      <vt:lpstr>1p</vt:lpstr>
      <vt:lpstr>Diapositive 16</vt:lpstr>
      <vt:lpstr>Diapositive 17</vt:lpstr>
      <vt:lpstr>Diapositive 18</vt:lpstr>
      <vt:lpstr>Diapositive 19</vt:lpstr>
      <vt:lpstr>1c</vt:lpstr>
      <vt:lpstr>Diapositive 21</vt:lpstr>
      <vt:lpstr>Diapositive 22</vt:lpstr>
      <vt:lpstr>Diapositive 23</vt:lpstr>
      <vt:lpstr>Actes de nos pères les apôtres que leurs saintes bénédictions soient avec nous tous, Amen.</vt:lpstr>
      <vt:lpstr>1a</vt:lpstr>
      <vt:lpstr>Diapositive 26</vt:lpstr>
      <vt:lpstr>Diapositive 27</vt:lpstr>
      <vt:lpstr>Diapositive 28</vt:lpstr>
      <vt:lpstr> السنكسار LE SYNAXAIRE</vt:lpstr>
      <vt:lpstr>Diapositive 30</vt:lpstr>
      <vt:lpstr>1pg</vt:lpstr>
      <vt:lpstr>1g</vt:lpstr>
      <vt:lpstr>Diapositive 33</vt:lpstr>
      <vt:lpstr>Diapositive 34</vt:lpstr>
      <vt:lpstr>Diapositive 35</vt:lpstr>
      <vt:lpstr>Diapositive 36</vt:lpstr>
      <vt:lpstr>Diapositive 37</vt:lpstr>
      <vt:lpstr>2pv</vt:lpstr>
      <vt:lpstr>Diapositive 39</vt:lpstr>
      <vt:lpstr>Diapositive 40</vt:lpstr>
      <vt:lpstr>Diapositive 41</vt:lpstr>
      <vt:lpstr>2pm</vt:lpstr>
      <vt:lpstr>2m</vt:lpstr>
      <vt:lpstr>Diapositive 44</vt:lpstr>
      <vt:lpstr>Paul, the servant of our Lord, Jesus Christ, called to be an apostle, appointed to the Gospel of God. </vt:lpstr>
      <vt:lpstr>2p</vt:lpstr>
      <vt:lpstr>Diapositive 47</vt:lpstr>
      <vt:lpstr>Diapositive 48</vt:lpstr>
      <vt:lpstr>Diapositive 49</vt:lpstr>
      <vt:lpstr>Diapositive 50</vt:lpstr>
      <vt:lpstr>Diapositive 51</vt:lpstr>
      <vt:lpstr>2c</vt:lpstr>
      <vt:lpstr>Diapositive 53</vt:lpstr>
      <vt:lpstr>Diapositive 54</vt:lpstr>
      <vt:lpstr>Diapositive 55</vt:lpstr>
      <vt:lpstr>Actes de nos pères les apôtres, que leurs saintes bénédictions soient avec nous.  Amen.</vt:lpstr>
      <vt:lpstr>2a</vt:lpstr>
      <vt:lpstr>Diapositive 58</vt:lpstr>
      <vt:lpstr>Diapositive 59</vt:lpstr>
      <vt:lpstr>Diapositive 60</vt:lpstr>
      <vt:lpstr>Diapositive 61</vt:lpstr>
      <vt:lpstr> السنكسار LE SYNAXAIRE</vt:lpstr>
      <vt:lpstr>Diapositive 63</vt:lpstr>
      <vt:lpstr>2pg</vt:lpstr>
      <vt:lpstr>2g</vt:lpstr>
      <vt:lpstr>Diapositive 66</vt:lpstr>
      <vt:lpstr>Diapositive 67</vt:lpstr>
      <vt:lpstr>Diapositive 68</vt:lpstr>
      <vt:lpstr>Diapositive 69</vt:lpstr>
      <vt:lpstr>Diapositive 70</vt:lpstr>
      <vt:lpstr>Diapositive 71</vt:lpstr>
      <vt:lpstr>3pv</vt:lpstr>
      <vt:lpstr>3v</vt:lpstr>
      <vt:lpstr>Diapositive 74</vt:lpstr>
      <vt:lpstr>Diapositive 75</vt:lpstr>
      <vt:lpstr>3pm</vt:lpstr>
      <vt:lpstr>3m</vt:lpstr>
      <vt:lpstr>Diapositive 78</vt:lpstr>
      <vt:lpstr>Diapositive 79</vt:lpstr>
      <vt:lpstr>Diapositive 80</vt:lpstr>
      <vt:lpstr>Diapositive 81</vt:lpstr>
      <vt:lpstr>Paul, the servant of our Lord, Jesus Christ, called to be an apostle, appointed to the Gospel of God. </vt:lpstr>
      <vt:lpstr>3p</vt:lpstr>
      <vt:lpstr>Diapositive 84</vt:lpstr>
      <vt:lpstr>Diapositive 85</vt:lpstr>
      <vt:lpstr>Diapositive 86</vt:lpstr>
      <vt:lpstr>Diapositive 87</vt:lpstr>
      <vt:lpstr>Diapositive 88</vt:lpstr>
      <vt:lpstr>Diapositive 89</vt:lpstr>
      <vt:lpstr>Diapositive 90</vt:lpstr>
      <vt:lpstr>Diapositive 91</vt:lpstr>
      <vt:lpstr>Diapositive 92</vt:lpstr>
      <vt:lpstr>Diapositive 93</vt:lpstr>
      <vt:lpstr>3c</vt:lpstr>
      <vt:lpstr>Diapositive 95</vt:lpstr>
      <vt:lpstr>Diapositive 96</vt:lpstr>
      <vt:lpstr>Diapositive 97</vt:lpstr>
      <vt:lpstr>Diapositive 98</vt:lpstr>
      <vt:lpstr>Diapositive 99</vt:lpstr>
      <vt:lpstr>The Acts of our fathers, the apostles, may their blessings be with us.  Amen.</vt:lpstr>
      <vt:lpstr>3a</vt:lpstr>
      <vt:lpstr>Diapositive 102</vt:lpstr>
      <vt:lpstr>Diapositive 103</vt:lpstr>
      <vt:lpstr>Diapositive 104</vt:lpstr>
      <vt:lpstr>Diapositive 105</vt:lpstr>
      <vt:lpstr>Diapositive 106</vt:lpstr>
      <vt:lpstr>Diapositive 107</vt:lpstr>
      <vt:lpstr>THE SYNEXARIUM السنكسار LE SYNEXAIRE</vt:lpstr>
      <vt:lpstr>Diapositive 109</vt:lpstr>
      <vt:lpstr>3pg</vt:lpstr>
      <vt:lpstr>3g</vt:lpstr>
      <vt:lpstr>Diapositive 112</vt:lpstr>
      <vt:lpstr>Diapositive 113</vt:lpstr>
      <vt:lpstr>Diapositive 114</vt:lpstr>
      <vt:lpstr>Diapositive 115</vt:lpstr>
      <vt:lpstr>Diapositive 116</vt:lpstr>
      <vt:lpstr>Diapositive 117</vt:lpstr>
      <vt:lpstr>Diapositive 118</vt:lpstr>
      <vt:lpstr>4pv</vt:lpstr>
      <vt:lpstr>4v</vt:lpstr>
      <vt:lpstr>Diapositive 121</vt:lpstr>
      <vt:lpstr>Diapositive 122</vt:lpstr>
      <vt:lpstr>Diapositive 123</vt:lpstr>
      <vt:lpstr>Diapositive 124</vt:lpstr>
      <vt:lpstr>4pm</vt:lpstr>
      <vt:lpstr>4m</vt:lpstr>
      <vt:lpstr>Diapositive 127</vt:lpstr>
      <vt:lpstr>Diapositive 128</vt:lpstr>
      <vt:lpstr>Diapositive 129</vt:lpstr>
      <vt:lpstr>Paul, the servant of our Lord, Jesus Christ, called to be an apostle, appointed to the Gospel of God. </vt:lpstr>
      <vt:lpstr>4p</vt:lpstr>
      <vt:lpstr>Diapositive 132</vt:lpstr>
      <vt:lpstr>Diapositive 133</vt:lpstr>
      <vt:lpstr>Diapositive 134</vt:lpstr>
      <vt:lpstr>Diapositive 135</vt:lpstr>
      <vt:lpstr>Diapositive 136</vt:lpstr>
      <vt:lpstr>Diapositive 137</vt:lpstr>
      <vt:lpstr>Diapositive 138</vt:lpstr>
      <vt:lpstr>Diapositive 139</vt:lpstr>
      <vt:lpstr>Diapositive 140</vt:lpstr>
      <vt:lpstr>Diapositive 141</vt:lpstr>
      <vt:lpstr>4c</vt:lpstr>
      <vt:lpstr>Diapositive 143</vt:lpstr>
      <vt:lpstr>Diapositive 144</vt:lpstr>
      <vt:lpstr>Diapositive 145</vt:lpstr>
      <vt:lpstr>The Acts of our fathers, the apostles, may their blessings be with us.  Amen.</vt:lpstr>
      <vt:lpstr>4a</vt:lpstr>
      <vt:lpstr>Diapositive 148</vt:lpstr>
      <vt:lpstr>Diapositive 149</vt:lpstr>
      <vt:lpstr>Diapositive 150</vt:lpstr>
      <vt:lpstr>Diapositive 151</vt:lpstr>
      <vt:lpstr>Diapositive 152</vt:lpstr>
      <vt:lpstr>THE SYNEXARIUM السنكسار LE SYNEXAIRE</vt:lpstr>
      <vt:lpstr>Diapositive 154</vt:lpstr>
      <vt:lpstr>4pg</vt:lpstr>
      <vt:lpstr>4g</vt:lpstr>
      <vt:lpstr>Diapositive 157</vt:lpstr>
      <vt:lpstr>Diapositive 158</vt:lpstr>
      <vt:lpstr>Diapositive 159</vt:lpstr>
      <vt:lpstr>Diapositive 160</vt:lpstr>
      <vt:lpstr>Diapositive 161</vt:lpstr>
      <vt:lpstr>Diapositive 162</vt:lpstr>
      <vt:lpstr>Diapositive 163</vt:lpstr>
      <vt:lpstr>Diapositive 164</vt:lpstr>
      <vt:lpstr>Diapositive 165</vt:lpstr>
      <vt:lpstr>Diapositive 166</vt:lpstr>
      <vt:lpstr>5pv</vt:lpstr>
      <vt:lpstr>5v</vt:lpstr>
      <vt:lpstr>Diapositive 169</vt:lpstr>
      <vt:lpstr>Diapositive 170</vt:lpstr>
      <vt:lpstr>Diapositive 171</vt:lpstr>
      <vt:lpstr>Diapositive 172</vt:lpstr>
      <vt:lpstr>5pm</vt:lpstr>
      <vt:lpstr>5m</vt:lpstr>
      <vt:lpstr>Diapositive 175</vt:lpstr>
      <vt:lpstr>Diapositive 176</vt:lpstr>
      <vt:lpstr>Paul, the servant of our Lord, Jesus Christ, called to be an apostle, appointed to the Gospel of God. </vt:lpstr>
      <vt:lpstr>5p</vt:lpstr>
      <vt:lpstr>Diapositive 179</vt:lpstr>
      <vt:lpstr>Diapositive 180</vt:lpstr>
      <vt:lpstr>Diapositive 181</vt:lpstr>
      <vt:lpstr>Diapositive 182</vt:lpstr>
      <vt:lpstr>Diapositive 183</vt:lpstr>
      <vt:lpstr>Diapositive 184</vt:lpstr>
      <vt:lpstr>Diapositive 185</vt:lpstr>
      <vt:lpstr>Diapositive 186</vt:lpstr>
      <vt:lpstr>Diapositive 187</vt:lpstr>
      <vt:lpstr>Diapositive 188</vt:lpstr>
      <vt:lpstr>5c</vt:lpstr>
      <vt:lpstr>Diapositive 190</vt:lpstr>
      <vt:lpstr>Diapositive 191</vt:lpstr>
      <vt:lpstr>Diapositive 192</vt:lpstr>
      <vt:lpstr>Diapositive 193</vt:lpstr>
      <vt:lpstr>Diapositive 194</vt:lpstr>
      <vt:lpstr>Diapositive 195</vt:lpstr>
      <vt:lpstr>Diapositive 196</vt:lpstr>
      <vt:lpstr>The Acts of our fathers, the apostles, may their blessings be with us.  Amen.</vt:lpstr>
      <vt:lpstr>5a</vt:lpstr>
      <vt:lpstr>Diapositive 199</vt:lpstr>
      <vt:lpstr>Diapositive 200</vt:lpstr>
      <vt:lpstr>Diapositive 201</vt:lpstr>
      <vt:lpstr>Diapositive 202</vt:lpstr>
      <vt:lpstr>Diapositive 203</vt:lpstr>
      <vt:lpstr>Diapositive 204</vt:lpstr>
      <vt:lpstr>THE SYNEXARIUM السنكسار LE SYNEXAIRE</vt:lpstr>
      <vt:lpstr>Diapositive 206</vt:lpstr>
      <vt:lpstr>5pg</vt:lpstr>
      <vt:lpstr>5g</vt:lpstr>
      <vt:lpstr>Diapositive 209</vt:lpstr>
      <vt:lpstr>Diapositive 210</vt:lpstr>
      <vt:lpstr>Diapositive 211</vt:lpstr>
      <vt:lpstr>Diapositive 212</vt:lpstr>
      <vt:lpstr>Diapositive 213</vt:lpstr>
      <vt:lpstr>Diapositive 214</vt:lpstr>
    </vt:vector>
  </TitlesOfParts>
  <Company>Virgin Mary Coptic Orthodox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saint Raphael</cp:lastModifiedBy>
  <cp:revision>286</cp:revision>
  <dcterms:created xsi:type="dcterms:W3CDTF">2007-08-10T17:48:37Z</dcterms:created>
  <dcterms:modified xsi:type="dcterms:W3CDTF">2014-02-15T18:21:21Z</dcterms:modified>
</cp:coreProperties>
</file>